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4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5"/>
  </p:sldMasterIdLst>
  <p:notesMasterIdLst>
    <p:notesMasterId r:id="rId26"/>
  </p:notesMasterIdLst>
  <p:sldIdLst>
    <p:sldId id="256" r:id="rId6"/>
    <p:sldId id="337" r:id="rId7"/>
    <p:sldId id="365" r:id="rId8"/>
    <p:sldId id="364" r:id="rId9"/>
    <p:sldId id="307" r:id="rId10"/>
    <p:sldId id="319" r:id="rId11"/>
    <p:sldId id="374" r:id="rId12"/>
    <p:sldId id="359" r:id="rId13"/>
    <p:sldId id="366" r:id="rId14"/>
    <p:sldId id="363" r:id="rId15"/>
    <p:sldId id="361" r:id="rId16"/>
    <p:sldId id="369" r:id="rId17"/>
    <p:sldId id="353" r:id="rId18"/>
    <p:sldId id="311" r:id="rId19"/>
    <p:sldId id="356" r:id="rId20"/>
    <p:sldId id="373" r:id="rId21"/>
    <p:sldId id="370" r:id="rId22"/>
    <p:sldId id="372" r:id="rId23"/>
    <p:sldId id="290" r:id="rId24"/>
    <p:sldId id="355" r:id="rId25"/>
  </p:sldIdLst>
  <p:sldSz cx="9144000" cy="5143500" type="screen16x9"/>
  <p:notesSz cx="6797675" cy="9926638"/>
  <p:custDataLst>
    <p:tags r:id="rId27"/>
  </p:custDataLst>
  <p:defaultTextStyle>
    <a:defPPr>
      <a:defRPr lang="de-DE"/>
    </a:defPPr>
    <a:lvl1pPr algn="l" defTabSz="685800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342900" indent="114300" algn="l" defTabSz="685800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685800" indent="228600" algn="l" defTabSz="685800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028700" indent="342900" algn="l" defTabSz="685800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371600" indent="457200" algn="l" defTabSz="685800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3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3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3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3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7" userDrawn="1">
          <p15:clr>
            <a:srgbClr val="A4A3A4"/>
          </p15:clr>
        </p15:guide>
        <p15:guide id="2" pos="2880">
          <p15:clr>
            <a:srgbClr val="A4A3A4"/>
          </p15:clr>
        </p15:guide>
        <p15:guide id="3" pos="291">
          <p15:clr>
            <a:srgbClr val="A4A3A4"/>
          </p15:clr>
        </p15:guide>
        <p15:guide id="4" pos="2898">
          <p15:clr>
            <a:srgbClr val="A4A3A4"/>
          </p15:clr>
        </p15:guide>
        <p15:guide id="5" orient="horz">
          <p15:clr>
            <a:srgbClr val="A4A3A4"/>
          </p15:clr>
        </p15:guide>
        <p15:guide id="6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eland, Clemens, ST-LL" initials="WCS" lastIdx="3" clrIdx="0">
    <p:extLst/>
  </p:cmAuthor>
  <p:cmAuthor id="2" name="Härle, Naemi, ST-LL" initials="nh" lastIdx="9" clrIdx="1"/>
  <p:cmAuthor id="3" name="Jessica Thamm" initials="" lastIdx="6" clrIdx="2"/>
  <p:cmAuthor id="4" name="Härle, Naemi, ST-LL" initials="HNS" lastIdx="2" clrIdx="3">
    <p:extLst>
      <p:ext uri="{19B8F6BF-5375-455C-9EA6-DF929625EA0E}">
        <p15:presenceInfo xmlns:p15="http://schemas.microsoft.com/office/powerpoint/2012/main" userId="S-1-5-21-1245338809-2079727709-1726288727-2165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082"/>
    <a:srgbClr val="7DB0CA"/>
    <a:srgbClr val="B0CDDD"/>
    <a:srgbClr val="D9ECF7"/>
    <a:srgbClr val="676965"/>
    <a:srgbClr val="DDD8B4"/>
    <a:srgbClr val="A5A6A5"/>
    <a:srgbClr val="72122E"/>
    <a:srgbClr val="C5BD7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1438" autoAdjust="0"/>
  </p:normalViewPr>
  <p:slideViewPr>
    <p:cSldViewPr>
      <p:cViewPr varScale="1">
        <p:scale>
          <a:sx n="93" d="100"/>
          <a:sy n="93" d="100"/>
        </p:scale>
        <p:origin x="1147" y="53"/>
      </p:cViewPr>
      <p:guideLst>
        <p:guide orient="horz" pos="577"/>
        <p:guide pos="2880"/>
        <p:guide pos="291"/>
        <p:guide pos="2898"/>
        <p:guide orient="horz"/>
        <p:guide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ags" Target="tags/tag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31548576737386"/>
          <c:y val="0"/>
          <c:w val="0.55143014666686996"/>
          <c:h val="0.9668355548385559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Datenreihe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Tabelle1!$A$2:$A$12</c:f>
              <c:strCache>
                <c:ptCount val="7"/>
                <c:pt idx="0">
                  <c:v>Frey/Osborne (2014)</c:v>
                </c:pt>
                <c:pt idx="1">
                  <c:v>Bowles, J. (2014)</c:v>
                </c:pt>
                <c:pt idx="2">
                  <c:v>Bonin, H.  |  Gregory, T.  |  Zierahn, U. (2015)</c:v>
                </c:pt>
                <c:pt idx="3">
                  <c:v>Dengler, K.  |  Matthes, B. (2015)</c:v>
                </c:pt>
                <c:pt idx="4">
                  <c:v>Brzeski, C.  |  Burk, I. (2015)</c:v>
                </c:pt>
                <c:pt idx="5">
                  <c:v>Buch, T.  |  Dengler, K.  |  Matthes, B. (2016)</c:v>
                </c:pt>
                <c:pt idx="6">
                  <c:v>Arntz, M.  |   Gregory, T.  |  Zierahn, U. (2016)</c:v>
                </c:pt>
              </c:strCache>
            </c:strRef>
          </c:cat>
          <c:val>
            <c:numRef>
              <c:f>Tabelle1!$B$2:$B$12</c:f>
              <c:numCache>
                <c:formatCode>General</c:formatCode>
                <c:ptCount val="7"/>
                <c:pt idx="0">
                  <c:v>47</c:v>
                </c:pt>
                <c:pt idx="1">
                  <c:v>53</c:v>
                </c:pt>
                <c:pt idx="2">
                  <c:v>12</c:v>
                </c:pt>
                <c:pt idx="3">
                  <c:v>15</c:v>
                </c:pt>
                <c:pt idx="4">
                  <c:v>59</c:v>
                </c:pt>
                <c:pt idx="5">
                  <c:v>14</c:v>
                </c:pt>
                <c:pt idx="6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00-4FFC-984E-37E00F09BD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137676840"/>
        <c:axId val="2137680936"/>
      </c:barChart>
      <c:catAx>
        <c:axId val="21376768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2137680936"/>
        <c:crosses val="autoZero"/>
        <c:auto val="1"/>
        <c:lblAlgn val="ctr"/>
        <c:lblOffset val="100"/>
        <c:noMultiLvlLbl val="0"/>
      </c:catAx>
      <c:valAx>
        <c:axId val="2137680936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2137676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C198659-F068-415D-B090-F972E45E1071}" type="datetimeFigureOut">
              <a:rPr lang="de-DE"/>
              <a:pPr>
                <a:defRPr/>
              </a:pPr>
              <a:t>08.06.2018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9E8EA27-D4B9-44AF-B1BE-FDB978B3FC67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97875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685800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joits/645044175/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altLang="de-DE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4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97802B6-F635-4635-8B66-A3D70AF15599}" type="slidenum">
              <a:rPr lang="de-DE" altLang="de-DE" sz="120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de-DE" altLang="de-DE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4588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E8EA27-D4B9-44AF-B1BE-FDB978B3FC67}" type="slidenum">
              <a:rPr lang="de-DE" smtClean="0"/>
              <a:pPr>
                <a:defRPr/>
              </a:pPr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51182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Bildquellen:</a:t>
            </a:r>
          </a:p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b="0" dirty="0">
                <a:effectLst/>
              </a:rPr>
              <a:t>Frau: CC0 1.0 zu finden unter:</a:t>
            </a:r>
            <a:r>
              <a:rPr lang="de-DE" b="0" baseline="0" dirty="0">
                <a:effectLst/>
              </a:rPr>
              <a:t> </a:t>
            </a:r>
            <a:r>
              <a:rPr lang="de-DE" b="0" dirty="0">
                <a:effectLst/>
              </a:rPr>
              <a:t>https://pxhere.com/de/photo/783783</a:t>
            </a:r>
          </a:p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b="0" dirty="0">
                <a:effectLst/>
              </a:rPr>
              <a:t>Dino: CC0 1.0 zu finden unter:</a:t>
            </a:r>
            <a:r>
              <a:rPr lang="de-DE" b="0" baseline="0" dirty="0">
                <a:effectLst/>
              </a:rPr>
              <a:t> </a:t>
            </a:r>
            <a:r>
              <a:rPr lang="de-DE" dirty="0"/>
              <a:t>https://pxhere.com/de/photo/1152799 </a:t>
            </a:r>
            <a:r>
              <a:rPr lang="de-DE" b="0" dirty="0">
                <a:effectLst/>
              </a:rPr>
              <a:t>[</a:t>
            </a:r>
            <a:r>
              <a:rPr lang="de-DE" b="1" dirty="0">
                <a:effectLst/>
              </a:rPr>
              <a:t>CC0 1.0 Universal</a:t>
            </a:r>
            <a:r>
              <a:rPr lang="de-DE" b="1" dirty="0"/>
              <a:t> (</a:t>
            </a:r>
            <a:r>
              <a:rPr lang="de-DE" b="1" dirty="0">
                <a:effectLst/>
              </a:rPr>
              <a:t>CC0 1.0</a:t>
            </a:r>
            <a:r>
              <a:rPr lang="de-DE" b="1" dirty="0"/>
              <a:t>) </a:t>
            </a:r>
            <a:r>
              <a:rPr lang="de-DE" b="1" dirty="0" err="1"/>
              <a:t>no</a:t>
            </a:r>
            <a:r>
              <a:rPr lang="de-DE" b="1" dirty="0"/>
              <a:t> </a:t>
            </a:r>
            <a:r>
              <a:rPr lang="de-DE" b="1" dirty="0" err="1"/>
              <a:t>copyrights</a:t>
            </a:r>
            <a:r>
              <a:rPr lang="de-DE" b="1" dirty="0"/>
              <a:t>]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E8EA27-D4B9-44AF-B1BE-FDB978B3FC67}" type="slidenum">
              <a:rPr lang="de-DE" smtClean="0"/>
              <a:pPr>
                <a:defRPr/>
              </a:pPr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05487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E8EA27-D4B9-44AF-B1BE-FDB978B3FC67}" type="slidenum">
              <a:rPr lang="de-DE" smtClean="0"/>
              <a:pPr>
                <a:defRPr/>
              </a:pPr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04099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E8EA27-D4B9-44AF-B1BE-FDB978B3FC67}" type="slidenum">
              <a:rPr lang="de-DE" smtClean="0"/>
              <a:pPr>
                <a:defRPr/>
              </a:pPr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30279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E8EA27-D4B9-44AF-B1BE-FDB978B3FC67}" type="slidenum">
              <a:rPr lang="de-DE" smtClean="0"/>
              <a:pPr>
                <a:defRPr/>
              </a:pPr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43858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Picture </a:t>
            </a:r>
            <a:r>
              <a:rPr lang="de-DE" dirty="0" err="1"/>
              <a:t>credit</a:t>
            </a:r>
            <a:r>
              <a:rPr lang="de-DE" dirty="0"/>
              <a:t>:</a:t>
            </a:r>
          </a:p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900" dirty="0">
                <a:ea typeface="Times New Roman" panose="02020603050405020304" pitchFamily="18" charset="0"/>
                <a:cs typeface="Arial" panose="020B0604020202020204" pitchFamily="34" charset="0"/>
              </a:rPr>
              <a:t>CC BY-NC 2.0 </a:t>
            </a:r>
            <a:r>
              <a:rPr lang="de-DE" altLang="de-DE" sz="900" dirty="0" err="1">
                <a:ea typeface="Times New Roman" panose="02020603050405020304" pitchFamily="18" charset="0"/>
                <a:cs typeface="Arial" panose="020B0604020202020204" pitchFamily="34" charset="0"/>
              </a:rPr>
              <a:t>licensed</a:t>
            </a:r>
            <a:r>
              <a:rPr lang="de-DE" altLang="de-DE" sz="900" baseline="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b="0" dirty="0" err="1"/>
              <a:t>flickr</a:t>
            </a:r>
            <a:r>
              <a:rPr lang="de-DE" b="0" dirty="0"/>
              <a:t> </a:t>
            </a:r>
            <a:r>
              <a:rPr lang="de-DE" b="0" dirty="0" err="1"/>
              <a:t>photo</a:t>
            </a:r>
            <a:r>
              <a:rPr lang="de-DE" b="0" dirty="0"/>
              <a:t> </a:t>
            </a:r>
            <a:r>
              <a:rPr lang="de-DE" b="0" dirty="0" err="1"/>
              <a:t>shared</a:t>
            </a:r>
            <a:r>
              <a:rPr lang="de-DE" b="0" dirty="0"/>
              <a:t> </a:t>
            </a:r>
            <a:r>
              <a:rPr lang="de-DE" b="0" dirty="0" err="1"/>
              <a:t>by</a:t>
            </a:r>
            <a:r>
              <a:rPr lang="de-DE" b="0" baseline="0" dirty="0"/>
              <a:t> </a:t>
            </a:r>
            <a:r>
              <a:rPr lang="de-DE" b="0" baseline="0" dirty="0" err="1"/>
              <a:t>Joits</a:t>
            </a:r>
            <a:r>
              <a:rPr lang="de-DE" b="0" baseline="0" dirty="0"/>
              <a:t> </a:t>
            </a:r>
            <a:r>
              <a:rPr lang="de-DE" b="0" dirty="0"/>
              <a:t>(</a:t>
            </a:r>
            <a:r>
              <a:rPr kumimoji="0" lang="de-DE" altLang="de-DE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  <a:hlinkClick r:id="rId3"/>
              </a:rPr>
              <a:t>https://www.flickr.com/photos/joits/645044175/</a:t>
            </a:r>
            <a:r>
              <a:rPr kumimoji="0" lang="de-DE" altLang="de-DE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</a:p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Abbildungen (Action, </a:t>
            </a:r>
            <a:r>
              <a:rPr kumimoji="0" lang="de-DE" altLang="de-DE" sz="9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Reward</a:t>
            </a:r>
            <a:r>
              <a:rPr kumimoji="0" lang="de-DE" altLang="de-DE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): ???</a:t>
            </a:r>
            <a:endParaRPr kumimoji="0" lang="de-DE" altLang="de-DE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b="1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E8EA27-D4B9-44AF-B1BE-FDB978B3FC67}" type="slidenum">
              <a:rPr lang="de-DE" smtClean="0"/>
              <a:pPr>
                <a:defRPr/>
              </a:pPr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05516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E8EA27-D4B9-44AF-B1BE-FDB978B3FC67}" type="slidenum">
              <a:rPr lang="de-DE" smtClean="0"/>
              <a:pPr>
                <a:defRPr/>
              </a:pPr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96802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E8EA27-D4B9-44AF-B1BE-FDB978B3FC67}" type="slidenum">
              <a:rPr lang="de-DE" smtClean="0"/>
              <a:pPr>
                <a:defRPr/>
              </a:pPr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03738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https://pxhere.com/de/photo/747034</a:t>
            </a:r>
          </a:p>
          <a:p>
            <a:r>
              <a:rPr lang="de-DE" dirty="0"/>
              <a:t>https://pxhere.com/de/photo/749546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E8EA27-D4B9-44AF-B1BE-FDB978B3FC67}" type="slidenum">
              <a:rPr lang="de-DE" smtClean="0"/>
              <a:pPr>
                <a:defRPr/>
              </a:pPr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14464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E8EA27-D4B9-44AF-B1BE-FDB978B3FC67}" type="slidenum">
              <a:rPr lang="de-DE" smtClean="0"/>
              <a:pPr>
                <a:defRPr/>
              </a:pPr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4641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E8EA27-D4B9-44AF-B1BE-FDB978B3FC67}" type="slidenum">
              <a:rPr lang="de-DE" smtClean="0"/>
              <a:pPr>
                <a:defRPr/>
              </a:pPr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4479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E8EA27-D4B9-44AF-B1BE-FDB978B3FC67}" type="slidenum">
              <a:rPr lang="de-DE" smtClean="0"/>
              <a:pPr>
                <a:defRPr/>
              </a:pPr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92501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7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Bildquellen: </a:t>
            </a:r>
          </a:p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7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Source (</a:t>
            </a:r>
            <a:r>
              <a:rPr lang="de-DE" sz="7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left</a:t>
            </a:r>
            <a:r>
              <a:rPr lang="de-DE" sz="7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7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foto</a:t>
            </a:r>
            <a:r>
              <a:rPr lang="de-DE" sz="7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): Bundesarchiv, Bild 183-53194-0002 / Wittig / CC-BY-SA 3.0 (https://commons.wikimedia.org/wiki/File:Bundesarchiv_Bild_183-53194-0002,_Gera,_"Modezentrum".jpg )</a:t>
            </a:r>
          </a:p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/>
              <a:t>Source (right </a:t>
            </a:r>
            <a:r>
              <a:rPr lang="en-US" sz="800" dirty="0" err="1"/>
              <a:t>foto</a:t>
            </a:r>
            <a:r>
              <a:rPr lang="en-US" sz="800" dirty="0"/>
              <a:t>): </a:t>
            </a:r>
            <a:r>
              <a:rPr lang="de-DE" sz="800" b="1" dirty="0">
                <a:effectLst/>
              </a:rPr>
              <a:t>CC0 1.0 Universal</a:t>
            </a:r>
            <a:r>
              <a:rPr lang="de-DE" sz="800" b="1" dirty="0"/>
              <a:t> (</a:t>
            </a:r>
            <a:r>
              <a:rPr lang="en-US" sz="800" dirty="0"/>
              <a:t>https://pxhere.com/en/photo/849232)</a:t>
            </a:r>
            <a:endParaRPr lang="de-DE" sz="700" u="sng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E8EA27-D4B9-44AF-B1BE-FDB978B3FC67}" type="slidenum">
              <a:rPr lang="de-DE" smtClean="0"/>
              <a:pPr>
                <a:defRPr/>
              </a:pPr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17206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E8EA27-D4B9-44AF-B1BE-FDB978B3FC67}" type="slidenum">
              <a:rPr lang="de-DE" smtClean="0"/>
              <a:pPr>
                <a:defRPr/>
              </a:pPr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72443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E8EA27-D4B9-44AF-B1BE-FDB978B3FC67}" type="slidenum">
              <a:rPr lang="de-DE" smtClean="0"/>
              <a:pPr>
                <a:defRPr/>
              </a:pPr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99048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E8EA27-D4B9-44AF-B1BE-FDB978B3FC67}" type="slidenum">
              <a:rPr lang="de-DE" smtClean="0"/>
              <a:pPr>
                <a:defRPr/>
              </a:pPr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72076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E8EA27-D4B9-44AF-B1BE-FDB978B3FC67}" type="slidenum">
              <a:rPr lang="de-DE" smtClean="0"/>
              <a:pPr>
                <a:defRPr/>
              </a:pPr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15074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b="0" dirty="0">
                <a:effectLst/>
              </a:rPr>
              <a:t>Bildquellen:</a:t>
            </a:r>
          </a:p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b="0" dirty="0">
                <a:effectLst/>
              </a:rPr>
              <a:t>CC0 1.0 zu finden unter:</a:t>
            </a:r>
            <a:r>
              <a:rPr lang="de-DE" b="0" baseline="0" dirty="0">
                <a:effectLst/>
              </a:rPr>
              <a:t> </a:t>
            </a:r>
            <a:r>
              <a:rPr lang="de-DE" b="0" dirty="0">
                <a:effectLst/>
              </a:rPr>
              <a:t>https://pxhere.com/en/photo/763767 [</a:t>
            </a:r>
            <a:r>
              <a:rPr lang="de-DE" b="1" dirty="0">
                <a:effectLst/>
              </a:rPr>
              <a:t>CC0 1.0 Universal</a:t>
            </a:r>
            <a:r>
              <a:rPr lang="de-DE" b="1" dirty="0"/>
              <a:t> (</a:t>
            </a:r>
            <a:r>
              <a:rPr lang="de-DE" b="1" dirty="0">
                <a:effectLst/>
              </a:rPr>
              <a:t>CC0 1.0</a:t>
            </a:r>
            <a:r>
              <a:rPr lang="de-DE" b="1" dirty="0"/>
              <a:t>) </a:t>
            </a:r>
            <a:r>
              <a:rPr lang="de-DE" b="1" dirty="0" err="1"/>
              <a:t>no</a:t>
            </a:r>
            <a:r>
              <a:rPr lang="de-DE" b="1" dirty="0"/>
              <a:t> </a:t>
            </a:r>
            <a:r>
              <a:rPr lang="de-DE" b="1" dirty="0" err="1"/>
              <a:t>copyrights</a:t>
            </a:r>
            <a:r>
              <a:rPr lang="de-DE" b="1" dirty="0"/>
              <a:t>]</a:t>
            </a:r>
          </a:p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b="0" dirty="0">
                <a:effectLst/>
              </a:rPr>
              <a:t>CC </a:t>
            </a:r>
            <a:r>
              <a:rPr lang="de-DE" b="0" dirty="0" err="1">
                <a:effectLst/>
              </a:rPr>
              <a:t>by</a:t>
            </a:r>
            <a:r>
              <a:rPr lang="de-DE" b="0" dirty="0">
                <a:effectLst/>
              </a:rPr>
              <a:t> </a:t>
            </a:r>
            <a:r>
              <a:rPr lang="de-DE" b="0" dirty="0" err="1">
                <a:effectLst/>
              </a:rPr>
              <a:t>BSt</a:t>
            </a:r>
            <a:r>
              <a:rPr lang="de-DE" b="0" dirty="0">
                <a:effectLst/>
              </a:rPr>
              <a:t>/ Valeska Achenbach</a:t>
            </a:r>
            <a:endParaRPr lang="de-DE" b="0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E8EA27-D4B9-44AF-B1BE-FDB978B3FC67}" type="slidenum">
              <a:rPr lang="de-DE" smtClean="0"/>
              <a:pPr>
                <a:defRPr/>
              </a:pPr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67221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E8EA27-D4B9-44AF-B1BE-FDB978B3FC67}" type="slidenum">
              <a:rPr lang="de-DE" smtClean="0"/>
              <a:pPr>
                <a:defRPr/>
              </a:pPr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2909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shutterstock_52412596_BST04längerHP60ppt-01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698" y="457200"/>
            <a:ext cx="8216900" cy="4381500"/>
          </a:xfrm>
          <a:prstGeom prst="rect">
            <a:avLst/>
          </a:prstGeom>
        </p:spPr>
      </p:pic>
      <p:sp>
        <p:nvSpPr>
          <p:cNvPr id="6" name="Rechteck 5"/>
          <p:cNvSpPr/>
          <p:nvPr userDrawn="1"/>
        </p:nvSpPr>
        <p:spPr>
          <a:xfrm>
            <a:off x="1333500" y="4208801"/>
            <a:ext cx="6475433" cy="6680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de-DE"/>
          </a:p>
        </p:txBody>
      </p:sp>
      <p:pic>
        <p:nvPicPr>
          <p:cNvPr id="7" name="Bild 6" descr="BS_Logo_49mm_sRGB_300dp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0259" y="4576556"/>
            <a:ext cx="2747820" cy="331632"/>
          </a:xfrm>
          <a:prstGeom prst="rect">
            <a:avLst/>
          </a:prstGeom>
        </p:spPr>
      </p:pic>
      <p:sp>
        <p:nvSpPr>
          <p:cNvPr id="8" name="Titel 5"/>
          <p:cNvSpPr>
            <a:spLocks noGrp="1"/>
          </p:cNvSpPr>
          <p:nvPr>
            <p:ph type="ctrTitle" hasCustomPrompt="1"/>
          </p:nvPr>
        </p:nvSpPr>
        <p:spPr>
          <a:xfrm>
            <a:off x="469900" y="1547407"/>
            <a:ext cx="8201026" cy="640714"/>
          </a:xfrm>
          <a:prstGeom prst="rect">
            <a:avLst/>
          </a:prstGeom>
        </p:spPr>
        <p:txBody>
          <a:bodyPr/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de-DE" sz="3200" dirty="0"/>
              <a:t>Präsentation 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4150" y="2095972"/>
            <a:ext cx="8206776" cy="211772"/>
          </a:xfrm>
          <a:prstGeom prst="rect">
            <a:avLst/>
          </a:prstGeom>
        </p:spPr>
        <p:txBody>
          <a:bodyPr wrap="none" anchor="t" anchorCtr="0">
            <a:noAutofit/>
          </a:bodyPr>
          <a:lstStyle>
            <a:lvl1pPr marL="0" marR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3082"/>
              </a:buClr>
              <a:buSzTx/>
              <a:buFont typeface="Wingdings" panose="05000000000000000000" pitchFamily="2" charset="2"/>
              <a:buNone/>
              <a:tabLst/>
              <a:defRPr sz="17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algn="ctr"/>
            <a:r>
              <a:rPr lang="de-DE" dirty="0"/>
              <a:t>April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815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3855929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6" name="think-cell Folie" r:id="rId4" imgW="344" imgH="344" progId="TCLayout.ActiveDocument.1">
                  <p:embed/>
                </p:oleObj>
              </mc:Choice>
              <mc:Fallback>
                <p:oleObj name="think-cell Folie" r:id="rId4" imgW="344" imgH="34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292" y="576000"/>
            <a:ext cx="8208001" cy="6480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292" y="1369219"/>
            <a:ext cx="8208001" cy="3447816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9" name="Datumsplatzhalt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de-DE"/>
              <a:t>12.06.2018  |</a:t>
            </a:r>
            <a:endParaRPr lang="de-DE" dirty="0"/>
          </a:p>
        </p:txBody>
      </p:sp>
      <p:sp>
        <p:nvSpPr>
          <p:cNvPr id="20" name="Fußzeilenplatzhalt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“How can we wisely approach an unpredictable future?”</a:t>
            </a:r>
            <a:endParaRPr lang="de-DE" dirty="0"/>
          </a:p>
        </p:txBody>
      </p:sp>
      <p:sp>
        <p:nvSpPr>
          <p:cNvPr id="21" name="Foliennummernplatzhalt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9765-C5F1-42F3-9922-E8747C5CD8F5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0509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2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292" y="576000"/>
            <a:ext cx="8208001" cy="6480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292" y="1369218"/>
            <a:ext cx="3939402" cy="3450805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757738" y="1369218"/>
            <a:ext cx="3918555" cy="3450805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r"/>
            <a:r>
              <a:rPr lang="de-DE"/>
              <a:t>12.06.2018  |</a:t>
            </a:r>
            <a:endParaRPr lang="de-DE" dirty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“How can we wisely approach an unpredictable future?”</a:t>
            </a:r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9729765-C5F1-42F3-9922-E8747C5CD8F5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6963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mit Hinter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468016" y="470829"/>
            <a:ext cx="8206621" cy="4348976"/>
          </a:xfrm>
          <a:prstGeom prst="rect">
            <a:avLst/>
          </a:prstGeom>
          <a:solidFill>
            <a:srgbClr val="B0CDD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45927" y="576000"/>
            <a:ext cx="8020104" cy="6480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545927" y="1369219"/>
            <a:ext cx="8020104" cy="3358056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de-DE"/>
              <a:t>12.06.2018  |</a:t>
            </a:r>
            <a:endParaRPr lang="de-DE" dirty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“How can we wisely approach an unpredictable future?”</a:t>
            </a:r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9765-C5F1-42F3-9922-E8747C5CD8F5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1606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2 Inhalte mit Hinter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468016" y="470829"/>
            <a:ext cx="8206621" cy="4348976"/>
          </a:xfrm>
          <a:prstGeom prst="rect">
            <a:avLst/>
          </a:prstGeom>
          <a:solidFill>
            <a:srgbClr val="B0CDD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45926" y="1369218"/>
            <a:ext cx="3861767" cy="3349431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0"/>
          </p:nvPr>
        </p:nvSpPr>
        <p:spPr>
          <a:xfrm>
            <a:off x="4757738" y="1369218"/>
            <a:ext cx="3808293" cy="3349431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45927" y="576000"/>
            <a:ext cx="8020104" cy="6480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5" name="Datumsplatzhalter 1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r"/>
            <a:r>
              <a:rPr lang="de-DE"/>
              <a:t>12.06.2018  |</a:t>
            </a:r>
            <a:endParaRPr lang="de-DE" dirty="0"/>
          </a:p>
        </p:txBody>
      </p:sp>
      <p:sp>
        <p:nvSpPr>
          <p:cNvPr id="16" name="Fußzeilenplatzhalt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“How can we wisely approach an unpredictable future?”</a:t>
            </a:r>
            <a:endParaRPr lang="de-DE" dirty="0"/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9729765-C5F1-42F3-9922-E8747C5CD8F5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9067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luss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shutterstock_52412596_BST04längerHP60ppt-01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698" y="457200"/>
            <a:ext cx="8216900" cy="4381500"/>
          </a:xfrm>
          <a:prstGeom prst="rect">
            <a:avLst/>
          </a:prstGeom>
        </p:spPr>
      </p:pic>
      <p:sp>
        <p:nvSpPr>
          <p:cNvPr id="9" name="Rechteck 8"/>
          <p:cNvSpPr/>
          <p:nvPr userDrawn="1"/>
        </p:nvSpPr>
        <p:spPr>
          <a:xfrm>
            <a:off x="1332000" y="4208801"/>
            <a:ext cx="6476400" cy="6680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de-DE"/>
          </a:p>
        </p:txBody>
      </p:sp>
      <p:sp>
        <p:nvSpPr>
          <p:cNvPr id="5" name="Textfeld 4"/>
          <p:cNvSpPr txBox="1"/>
          <p:nvPr userDrawn="1"/>
        </p:nvSpPr>
        <p:spPr>
          <a:xfrm>
            <a:off x="1360392" y="4528868"/>
            <a:ext cx="64417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spc="0" dirty="0" err="1">
                <a:solidFill>
                  <a:srgbClr val="003082"/>
                </a:solidFill>
              </a:rPr>
              <a:t>www.bertelsmann-stiftung.de</a:t>
            </a:r>
            <a:endParaRPr lang="de-DE" sz="2000" spc="0" dirty="0">
              <a:solidFill>
                <a:srgbClr val="003082"/>
              </a:solidFill>
            </a:endParaRPr>
          </a:p>
        </p:txBody>
      </p:sp>
      <p:grpSp>
        <p:nvGrpSpPr>
          <p:cNvPr id="25" name="Gruppierung 24"/>
          <p:cNvGrpSpPr/>
          <p:nvPr userDrawn="1"/>
        </p:nvGrpSpPr>
        <p:grpSpPr>
          <a:xfrm>
            <a:off x="1658242" y="3829761"/>
            <a:ext cx="5667290" cy="372259"/>
            <a:chOff x="1586281" y="3351403"/>
            <a:chExt cx="5667290" cy="372259"/>
          </a:xfrm>
        </p:grpSpPr>
        <p:sp>
          <p:nvSpPr>
            <p:cNvPr id="6" name="Textfeld 5"/>
            <p:cNvSpPr txBox="1"/>
            <p:nvPr userDrawn="1"/>
          </p:nvSpPr>
          <p:spPr>
            <a:xfrm>
              <a:off x="1586281" y="3411584"/>
              <a:ext cx="21813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>
                  <a:solidFill>
                    <a:schemeClr val="bg1"/>
                  </a:solidFill>
                </a:rPr>
                <a:t>Besuchen</a:t>
              </a:r>
              <a:r>
                <a:rPr lang="de-DE" sz="1200" baseline="0" dirty="0">
                  <a:solidFill>
                    <a:schemeClr val="bg1"/>
                  </a:solidFill>
                </a:rPr>
                <a:t> Sie uns auch auf      </a:t>
              </a:r>
              <a:endParaRPr lang="de-DE" sz="1200" dirty="0">
                <a:solidFill>
                  <a:schemeClr val="bg1"/>
                </a:solidFill>
              </a:endParaRPr>
            </a:p>
          </p:txBody>
        </p:sp>
        <p:pic>
          <p:nvPicPr>
            <p:cNvPr id="11" name="Bild 10" descr="XING_300dpi_ohne_Claim.png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33139" y="3351403"/>
              <a:ext cx="620432" cy="372259"/>
            </a:xfrm>
            <a:prstGeom prst="rect">
              <a:avLst/>
            </a:prstGeom>
          </p:spPr>
        </p:pic>
        <p:pic>
          <p:nvPicPr>
            <p:cNvPr id="12" name="Bild 11" descr="YouTube.png"/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98596" y="3437477"/>
              <a:ext cx="475717" cy="197898"/>
            </a:xfrm>
            <a:prstGeom prst="rect">
              <a:avLst/>
            </a:prstGeom>
          </p:spPr>
        </p:pic>
        <p:pic>
          <p:nvPicPr>
            <p:cNvPr id="13" name="Bild 12" descr="TwitterLogo_white.png"/>
            <p:cNvPicPr>
              <a:picLocks noChangeAspect="1"/>
            </p:cNvPicPr>
            <p:nvPr userDrawn="1"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08763" y="3397249"/>
              <a:ext cx="280423" cy="280423"/>
            </a:xfrm>
            <a:prstGeom prst="rect">
              <a:avLst/>
            </a:prstGeom>
          </p:spPr>
        </p:pic>
        <p:pic>
          <p:nvPicPr>
            <p:cNvPr id="15" name="Bild 14" descr="Facebook_weiss.png"/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36250" y="3421896"/>
              <a:ext cx="264267" cy="223974"/>
            </a:xfrm>
            <a:prstGeom prst="rect">
              <a:avLst/>
            </a:prstGeom>
          </p:spPr>
        </p:pic>
      </p:grpSp>
      <p:sp>
        <p:nvSpPr>
          <p:cNvPr id="14" name="Titel 5"/>
          <p:cNvSpPr>
            <a:spLocks noGrp="1"/>
          </p:cNvSpPr>
          <p:nvPr>
            <p:ph type="ctrTitle" hasCustomPrompt="1"/>
          </p:nvPr>
        </p:nvSpPr>
        <p:spPr>
          <a:xfrm>
            <a:off x="469900" y="1547407"/>
            <a:ext cx="8201026" cy="640714"/>
          </a:xfrm>
          <a:prstGeom prst="rect">
            <a:avLst/>
          </a:prstGeom>
        </p:spPr>
        <p:txBody>
          <a:bodyPr/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de-DE" sz="3200" dirty="0"/>
              <a:t>Abschlussfolie</a:t>
            </a:r>
          </a:p>
        </p:txBody>
      </p:sp>
    </p:spTree>
    <p:extLst>
      <p:ext uri="{BB962C8B-B14F-4D97-AF65-F5344CB8AC3E}">
        <p14:creationId xmlns:p14="http://schemas.microsoft.com/office/powerpoint/2010/main" val="236564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0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31657260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2" name="think-cell Folie" r:id="rId10" imgW="344" imgH="344" progId="TCLayout.ActiveDocument.1">
                  <p:embed/>
                </p:oleObj>
              </mc:Choice>
              <mc:Fallback>
                <p:oleObj name="think-cell Folie" r:id="rId10" imgW="344" imgH="34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65667" y="576263"/>
            <a:ext cx="8212666" cy="634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dirty="0"/>
              <a:t>Titelmasterformat durch Klicken bearbeiten</a:t>
            </a:r>
            <a:endParaRPr lang="en-US" altLang="de-DE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65667" y="1370013"/>
            <a:ext cx="8212666" cy="3210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dirty="0"/>
              <a:t>Textmasterformat bearbeiten</a:t>
            </a:r>
          </a:p>
          <a:p>
            <a:pPr lvl="1"/>
            <a:r>
              <a:rPr lang="de-DE" altLang="de-DE" dirty="0"/>
              <a:t>Zweite Ebene</a:t>
            </a:r>
          </a:p>
          <a:p>
            <a:pPr lvl="2"/>
            <a:r>
              <a:rPr lang="de-DE" altLang="de-DE" dirty="0"/>
              <a:t>Dritte Ebene</a:t>
            </a:r>
          </a:p>
          <a:p>
            <a:pPr lvl="3"/>
            <a:r>
              <a:rPr lang="de-DE" altLang="de-DE" dirty="0"/>
              <a:t>Vierte Ebene</a:t>
            </a:r>
          </a:p>
        </p:txBody>
      </p:sp>
      <p:cxnSp>
        <p:nvCxnSpPr>
          <p:cNvPr id="12" name="Gerade Verbindung 11"/>
          <p:cNvCxnSpPr/>
          <p:nvPr userDrawn="1"/>
        </p:nvCxnSpPr>
        <p:spPr>
          <a:xfrm>
            <a:off x="468293" y="468000"/>
            <a:ext cx="8208000" cy="0"/>
          </a:xfrm>
          <a:prstGeom prst="line">
            <a:avLst/>
          </a:prstGeom>
          <a:ln w="12700">
            <a:solidFill>
              <a:srgbClr val="A5A6A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/>
          <p:cNvCxnSpPr/>
          <p:nvPr userDrawn="1"/>
        </p:nvCxnSpPr>
        <p:spPr>
          <a:xfrm>
            <a:off x="468293" y="4824000"/>
            <a:ext cx="8208000" cy="0"/>
          </a:xfrm>
          <a:prstGeom prst="line">
            <a:avLst/>
          </a:prstGeom>
          <a:ln w="12700">
            <a:solidFill>
              <a:srgbClr val="A5A6A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Bild 13" descr="BS_Logo_49mm_sRGB_300dpi.png"/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0788" y="132289"/>
            <a:ext cx="1908000" cy="230276"/>
          </a:xfrm>
          <a:prstGeom prst="rect">
            <a:avLst/>
          </a:prstGeom>
        </p:spPr>
      </p:pic>
      <p:sp>
        <p:nvSpPr>
          <p:cNvPr id="18" name="Fußzeilenplatzhalter 4"/>
          <p:cNvSpPr txBox="1">
            <a:spLocks/>
          </p:cNvSpPr>
          <p:nvPr userDrawn="1"/>
        </p:nvSpPr>
        <p:spPr>
          <a:xfrm>
            <a:off x="5275730" y="531644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de-DE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2"/>
          </p:nvPr>
        </p:nvSpPr>
        <p:spPr>
          <a:xfrm>
            <a:off x="7667367" y="4822865"/>
            <a:ext cx="943753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676965"/>
                </a:solidFill>
              </a:defRPr>
            </a:lvl1pPr>
          </a:lstStyle>
          <a:p>
            <a:pPr algn="r"/>
            <a:r>
              <a:rPr lang="de-DE"/>
              <a:t>12.06.2018  |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384605" y="4822865"/>
            <a:ext cx="7184208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676965"/>
                </a:solidFill>
              </a:defRPr>
            </a:lvl1pPr>
          </a:lstStyle>
          <a:p>
            <a:r>
              <a:rPr lang="en-US"/>
              <a:t>“How can we wisely approach an unpredictable future?”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8346988" y="4822865"/>
            <a:ext cx="42785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676965"/>
                </a:solidFill>
              </a:defRPr>
            </a:lvl1pPr>
          </a:lstStyle>
          <a:p>
            <a:fld id="{F9729765-C5F1-42F3-9922-E8747C5CD8F5}" type="slidenum">
              <a:rPr lang="de-DE" smtClean="0"/>
              <a:pPr/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70" r:id="rId2"/>
    <p:sldLayoutId id="2147483671" r:id="rId3"/>
    <p:sldLayoutId id="2147483672" r:id="rId4"/>
    <p:sldLayoutId id="2147483681" r:id="rId5"/>
    <p:sldLayoutId id="2147483678" r:id="rId6"/>
  </p:sldLayoutIdLst>
  <p:hf hdr="0"/>
  <p:txStyles>
    <p:titleStyle>
      <a:lvl1pPr algn="l" defTabSz="685800" rtl="0" eaLnBrk="1" fontAlgn="base" hangingPunct="1">
        <a:spcBef>
          <a:spcPct val="0"/>
        </a:spcBef>
        <a:spcAft>
          <a:spcPct val="0"/>
        </a:spcAft>
        <a:defRPr sz="2000" kern="1200">
          <a:solidFill>
            <a:srgbClr val="00308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defTabSz="685800" rtl="0" eaLnBrk="1" fontAlgn="base" hangingPunct="1">
        <a:spcBef>
          <a:spcPct val="0"/>
        </a:spcBef>
        <a:spcAft>
          <a:spcPct val="0"/>
        </a:spcAft>
        <a:defRPr sz="2000">
          <a:solidFill>
            <a:srgbClr val="00308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defTabSz="685800" rtl="0" eaLnBrk="1" fontAlgn="base" hangingPunct="1">
        <a:spcBef>
          <a:spcPct val="0"/>
        </a:spcBef>
        <a:spcAft>
          <a:spcPct val="0"/>
        </a:spcAft>
        <a:defRPr sz="2000">
          <a:solidFill>
            <a:srgbClr val="00308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defTabSz="685800" rtl="0" eaLnBrk="1" fontAlgn="base" hangingPunct="1">
        <a:spcBef>
          <a:spcPct val="0"/>
        </a:spcBef>
        <a:spcAft>
          <a:spcPct val="0"/>
        </a:spcAft>
        <a:defRPr sz="2000">
          <a:solidFill>
            <a:srgbClr val="00308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defTabSz="685800" rtl="0" eaLnBrk="1" fontAlgn="base" hangingPunct="1">
        <a:spcBef>
          <a:spcPct val="0"/>
        </a:spcBef>
        <a:spcAft>
          <a:spcPct val="0"/>
        </a:spcAft>
        <a:defRPr sz="2000">
          <a:solidFill>
            <a:srgbClr val="00308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defTabSz="685800" rtl="0" eaLnBrk="1" fontAlgn="base" hangingPunct="1">
        <a:spcBef>
          <a:spcPct val="0"/>
        </a:spcBef>
        <a:spcAft>
          <a:spcPct val="0"/>
        </a:spcAft>
        <a:defRPr sz="2000">
          <a:solidFill>
            <a:srgbClr val="00308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defTabSz="685800" rtl="0" eaLnBrk="1" fontAlgn="base" hangingPunct="1">
        <a:spcBef>
          <a:spcPct val="0"/>
        </a:spcBef>
        <a:spcAft>
          <a:spcPct val="0"/>
        </a:spcAft>
        <a:defRPr sz="2000">
          <a:solidFill>
            <a:srgbClr val="00308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defTabSz="685800" rtl="0" eaLnBrk="1" fontAlgn="base" hangingPunct="1">
        <a:spcBef>
          <a:spcPct val="0"/>
        </a:spcBef>
        <a:spcAft>
          <a:spcPct val="0"/>
        </a:spcAft>
        <a:defRPr sz="2000">
          <a:solidFill>
            <a:srgbClr val="00308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defTabSz="685800" rtl="0" eaLnBrk="1" fontAlgn="base" hangingPunct="1">
        <a:spcBef>
          <a:spcPct val="0"/>
        </a:spcBef>
        <a:spcAft>
          <a:spcPct val="0"/>
        </a:spcAft>
        <a:defRPr sz="2000">
          <a:solidFill>
            <a:srgbClr val="00308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179388" indent="-179388" algn="l" defTabSz="685800" rtl="0" eaLnBrk="1" fontAlgn="base" hangingPunct="1">
        <a:spcBef>
          <a:spcPct val="0"/>
        </a:spcBef>
        <a:spcAft>
          <a:spcPts val="600"/>
        </a:spcAft>
        <a:buClr>
          <a:srgbClr val="003082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358775" indent="-179388" algn="l" defTabSz="685800" rtl="0" eaLnBrk="1" fontAlgn="base" hangingPunct="1">
        <a:spcBef>
          <a:spcPct val="0"/>
        </a:spcBef>
        <a:spcAft>
          <a:spcPts val="600"/>
        </a:spcAft>
        <a:buClr>
          <a:srgbClr val="003082"/>
        </a:buClr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539750" indent="-179388" algn="l" defTabSz="685800" rtl="0" eaLnBrk="1" fontAlgn="base" hangingPunct="1">
        <a:spcBef>
          <a:spcPct val="0"/>
        </a:spcBef>
        <a:spcAft>
          <a:spcPts val="600"/>
        </a:spcAft>
        <a:buClr>
          <a:srgbClr val="003082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539750" algn="l" defTabSz="685800" rtl="0" eaLnBrk="1" fontAlgn="base" hangingPunct="1">
        <a:spcBef>
          <a:spcPct val="0"/>
        </a:spcBef>
        <a:spcAft>
          <a:spcPts val="600"/>
        </a:spcAft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fontAlgn="base" hangingPunct="1"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849" userDrawn="1">
          <p15:clr>
            <a:srgbClr val="F26B43"/>
          </p15:clr>
        </p15:guide>
        <p15:guide id="2" pos="5465" userDrawn="1">
          <p15:clr>
            <a:srgbClr val="F26B43"/>
          </p15:clr>
        </p15:guide>
        <p15:guide id="3" pos="295" userDrawn="1">
          <p15:clr>
            <a:srgbClr val="F26B43"/>
          </p15:clr>
        </p15:guide>
        <p15:guide id="4" orient="horz" pos="289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.bin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oecd-ilibrary.org/docserver/5jlz9h56dvq7-en.pdf?expires=1527599638&amp;id=id&amp;accname=guest&amp;checksum=7253A10BA6663200162E880AF3A34AF7" TargetMode="External"/><Relationship Id="rId3" Type="http://schemas.openxmlformats.org/officeDocument/2006/relationships/hyperlink" Target="https://www.oxfordmartin.ox.ac.uk/downloads/academic/The_Future_of_Employment.pdf" TargetMode="External"/><Relationship Id="rId7" Type="http://schemas.openxmlformats.org/officeDocument/2006/relationships/hyperlink" Target="http://doku.iab.de/kurzber/2016/kb1416.pdf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iab.de/185/section.aspx/Publikation/k151209302" TargetMode="External"/><Relationship Id="rId5" Type="http://schemas.openxmlformats.org/officeDocument/2006/relationships/hyperlink" Target="ftp://ftp.zew.de/pub/zew-docs/gutachten/Kurzexpertise_BMAS_ZEW2015.pdf" TargetMode="External"/><Relationship Id="rId4" Type="http://schemas.openxmlformats.org/officeDocument/2006/relationships/hyperlink" Target="http://bruegel.org/2014/07/the-computerisation-of-european-jobs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5"/>
          <p:cNvSpPr>
            <a:spLocks noGrp="1"/>
          </p:cNvSpPr>
          <p:nvPr>
            <p:ph type="ctr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“How can we wisely approach an </a:t>
            </a:r>
            <a:br>
              <a:rPr lang="en-GB" dirty="0"/>
            </a:br>
            <a:r>
              <a:rPr lang="en-GB" dirty="0"/>
              <a:t>unpredictable future?”</a:t>
            </a:r>
          </a:p>
        </p:txBody>
      </p:sp>
      <p:sp>
        <p:nvSpPr>
          <p:cNvPr id="7" name="Untertitel 6"/>
          <p:cNvSpPr>
            <a:spLocks noGrp="1"/>
          </p:cNvSpPr>
          <p:nvPr>
            <p:ph type="subTitle" idx="1"/>
          </p:nvPr>
        </p:nvSpPr>
        <p:spPr>
          <a:xfrm>
            <a:off x="464150" y="2777459"/>
            <a:ext cx="8206776" cy="211772"/>
          </a:xfrm>
        </p:spPr>
        <p:txBody>
          <a:bodyPr/>
          <a:lstStyle/>
          <a:p>
            <a:r>
              <a:rPr lang="de-DE" dirty="0"/>
              <a:t>Clemens Wieland</a:t>
            </a:r>
            <a:br>
              <a:rPr lang="de-DE" dirty="0"/>
            </a:br>
            <a:r>
              <a:rPr lang="de-DE" dirty="0" err="1"/>
              <a:t>Belgrade</a:t>
            </a:r>
            <a:r>
              <a:rPr lang="de-DE" dirty="0"/>
              <a:t>, June 12th, 2018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… by adapting existing and developing new professions</a:t>
            </a:r>
            <a:br>
              <a:rPr lang="en-US" dirty="0"/>
            </a:br>
            <a:br>
              <a:rPr lang="en-GB" dirty="0"/>
            </a:b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8292" y="1347789"/>
            <a:ext cx="8208001" cy="1384561"/>
          </a:xfrm>
        </p:spPr>
        <p:txBody>
          <a:bodyPr/>
          <a:lstStyle/>
          <a:p>
            <a:pPr marL="0" indent="0">
              <a:buNone/>
            </a:pPr>
            <a:r>
              <a:rPr lang="en-GB" b="1" dirty="0"/>
              <a:t>Examples for adaptation: </a:t>
            </a:r>
          </a:p>
          <a:p>
            <a:r>
              <a:rPr lang="en-GB" dirty="0"/>
              <a:t>3-D printers for dental technicians</a:t>
            </a:r>
          </a:p>
          <a:p>
            <a:r>
              <a:rPr lang="en-GB" dirty="0"/>
              <a:t>Use of drones in construction and agriculture</a:t>
            </a:r>
          </a:p>
          <a:p>
            <a:r>
              <a:rPr lang="en-GB" dirty="0"/>
              <a:t>Use of Cyber-Physical Systems (CPS)</a:t>
            </a:r>
          </a:p>
          <a:p>
            <a:pPr marL="0" lvl="1" indent="0">
              <a:buNone/>
            </a:pPr>
            <a:endParaRPr lang="en-GB" dirty="0"/>
          </a:p>
          <a:p>
            <a:pPr marL="179387" lvl="1" indent="0">
              <a:buNone/>
            </a:pPr>
            <a:endParaRPr lang="en-GB" dirty="0"/>
          </a:p>
          <a:p>
            <a:pPr lvl="1"/>
            <a:endParaRPr lang="en-GB" dirty="0"/>
          </a:p>
          <a:p>
            <a:pPr marL="179387" lvl="1" indent="0">
              <a:buNone/>
            </a:pPr>
            <a:endParaRPr lang="en-GB" dirty="0"/>
          </a:p>
          <a:p>
            <a:pPr lvl="1"/>
            <a:endParaRPr lang="en-GB" dirty="0"/>
          </a:p>
          <a:p>
            <a:pPr marL="179387" lvl="1" indent="0">
              <a:buNone/>
            </a:pPr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marL="179387" lvl="1" indent="0">
              <a:buNone/>
            </a:pPr>
            <a:r>
              <a:rPr lang="en-GB" dirty="0"/>
              <a:t>Recommendation: Establishing IT as a key competence in every profession</a:t>
            </a:r>
          </a:p>
          <a:p>
            <a:pPr lvl="1"/>
            <a:endParaRPr lang="de-DE" dirty="0"/>
          </a:p>
          <a:p>
            <a:pPr lvl="1"/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12.06.2018  |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“How can we wisely approach an unpredictable future?”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9765-C5F1-42F3-9922-E8747C5CD8F5}" type="slidenum">
              <a:rPr lang="de-DE" smtClean="0"/>
              <a:pPr/>
              <a:t>10</a:t>
            </a:fld>
            <a:endParaRPr lang="de-DE"/>
          </a:p>
        </p:txBody>
      </p:sp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9288542"/>
              </p:ext>
            </p:extLst>
          </p:nvPr>
        </p:nvGraphicFramePr>
        <p:xfrm>
          <a:off x="468292" y="4284000"/>
          <a:ext cx="8206402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9841">
                  <a:extLst>
                    <a:ext uri="{9D8B030D-6E8A-4147-A177-3AD203B41FA5}">
                      <a16:colId xmlns:a16="http://schemas.microsoft.com/office/drawing/2014/main" val="514786391"/>
                    </a:ext>
                  </a:extLst>
                </a:gridCol>
                <a:gridCol w="6516561">
                  <a:extLst>
                    <a:ext uri="{9D8B030D-6E8A-4147-A177-3AD203B41FA5}">
                      <a16:colId xmlns:a16="http://schemas.microsoft.com/office/drawing/2014/main" val="8976203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400" dirty="0" err="1">
                          <a:solidFill>
                            <a:schemeClr val="tx1"/>
                          </a:solidFill>
                        </a:rPr>
                        <a:t>Recommendation</a:t>
                      </a:r>
                      <a:endParaRPr lang="de-DE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Keep the institutional framework flexible for adaptation and development of new professions based on the requirements of the world of work.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7260502"/>
                  </a:ext>
                </a:extLst>
              </a:tr>
            </a:tbl>
          </a:graphicData>
        </a:graphic>
      </p:graphicFrame>
      <p:grpSp>
        <p:nvGrpSpPr>
          <p:cNvPr id="11" name="Gruppieren 10"/>
          <p:cNvGrpSpPr/>
          <p:nvPr/>
        </p:nvGrpSpPr>
        <p:grpSpPr>
          <a:xfrm>
            <a:off x="6861785" y="1259950"/>
            <a:ext cx="1472400" cy="1472400"/>
            <a:chOff x="2021729" y="1443224"/>
            <a:chExt cx="1472400" cy="1472400"/>
          </a:xfrm>
        </p:grpSpPr>
        <p:pic>
          <p:nvPicPr>
            <p:cNvPr id="12" name="Grafik 11"/>
            <p:cNvPicPr preferRelativeResize="0">
              <a:picLocks/>
            </p:cNvPicPr>
            <p:nvPr/>
          </p:nvPicPr>
          <p:blipFill rotWithShape="1">
            <a:blip r:embed="rId3" cstate="screen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21729" y="1443224"/>
              <a:ext cx="1472400" cy="1472400"/>
            </a:xfrm>
            <a:prstGeom prst="rect">
              <a:avLst/>
            </a:prstGeom>
            <a:ln w="12700">
              <a:solidFill>
                <a:schemeClr val="accent2">
                  <a:lumMod val="60000"/>
                  <a:lumOff val="40000"/>
                </a:schemeClr>
              </a:solidFill>
            </a:ln>
            <a:effectLst>
              <a:outerShdw blurRad="762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3" name="Textfeld 12"/>
            <p:cNvSpPr txBox="1"/>
            <p:nvPr/>
          </p:nvSpPr>
          <p:spPr>
            <a:xfrm>
              <a:off x="2092868" y="2557446"/>
              <a:ext cx="1332148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b="1" dirty="0">
                  <a:solidFill>
                    <a:srgbClr val="002060"/>
                  </a:solidFill>
                </a:rPr>
                <a:t>smart </a:t>
              </a:r>
              <a:r>
                <a:rPr lang="de-DE" b="1" dirty="0" err="1">
                  <a:solidFill>
                    <a:srgbClr val="002060"/>
                  </a:solidFill>
                </a:rPr>
                <a:t>factory</a:t>
              </a:r>
              <a:endParaRPr lang="de-DE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4" name="Gruppieren 13"/>
          <p:cNvGrpSpPr/>
          <p:nvPr/>
        </p:nvGrpSpPr>
        <p:grpSpPr>
          <a:xfrm>
            <a:off x="5691421" y="2643758"/>
            <a:ext cx="1796903" cy="1472400"/>
            <a:chOff x="3549764" y="1443225"/>
            <a:chExt cx="1796903" cy="1472400"/>
          </a:xfrm>
        </p:grpSpPr>
        <p:pic>
          <p:nvPicPr>
            <p:cNvPr id="15" name="Picture 6" descr="https://encrypted-tbn1.gstatic.com/images?q=tbn:ANd9GcSYvX6OG4HJh77BsBjrQbjv0jaTEQpcfRwLCtZaWneBt8e_7hqueg"/>
            <p:cNvPicPr preferRelativeResize="0">
              <a:picLocks noChangeArrowheads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12016" y="1443225"/>
              <a:ext cx="1472400" cy="1472400"/>
            </a:xfrm>
            <a:prstGeom prst="rect">
              <a:avLst/>
            </a:prstGeom>
            <a:noFill/>
            <a:ln w="12700">
              <a:solidFill>
                <a:schemeClr val="accent2">
                  <a:lumMod val="60000"/>
                  <a:lumOff val="40000"/>
                </a:schemeClr>
              </a:solidFill>
            </a:ln>
            <a:effectLst>
              <a:outerShdw blurRad="762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feld 15"/>
            <p:cNvSpPr txBox="1"/>
            <p:nvPr/>
          </p:nvSpPr>
          <p:spPr>
            <a:xfrm>
              <a:off x="3549764" y="2557446"/>
              <a:ext cx="1796903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b="1" dirty="0">
                  <a:solidFill>
                    <a:srgbClr val="002060"/>
                  </a:solidFill>
                </a:rPr>
                <a:t>smart </a:t>
              </a:r>
              <a:r>
                <a:rPr lang="de-DE" b="1" dirty="0" err="1">
                  <a:solidFill>
                    <a:srgbClr val="002060"/>
                  </a:solidFill>
                </a:rPr>
                <a:t>technology</a:t>
              </a:r>
              <a:endParaRPr lang="de-DE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7" name="Textfeld 6"/>
          <p:cNvSpPr txBox="1"/>
          <p:nvPr/>
        </p:nvSpPr>
        <p:spPr>
          <a:xfrm>
            <a:off x="378688" y="2820189"/>
            <a:ext cx="5075795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indent="0" eaLnBrk="1" hangingPunct="1">
              <a:spcAft>
                <a:spcPts val="600"/>
              </a:spcAft>
              <a:buClr>
                <a:srgbClr val="003082"/>
              </a:buClr>
            </a:pPr>
            <a:r>
              <a:rPr lang="en-GB" sz="1600" b="1" dirty="0">
                <a:solidFill>
                  <a:prstClr val="black"/>
                </a:solidFill>
                <a:cs typeface="Arial" panose="020B0604020202020204" pitchFamily="34" charset="0"/>
              </a:rPr>
              <a:t>Examples for development: </a:t>
            </a:r>
          </a:p>
          <a:p>
            <a:pPr marL="179388" lvl="1" indent="-179388" eaLnBrk="1" hangingPunct="1">
              <a:spcAft>
                <a:spcPts val="600"/>
              </a:spcAft>
              <a:buClr>
                <a:srgbClr val="003082"/>
              </a:buClr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prstClr val="black"/>
                </a:solidFill>
                <a:cs typeface="Arial" panose="020B0604020202020204" pitchFamily="34" charset="0"/>
              </a:rPr>
              <a:t>IT management assistant </a:t>
            </a:r>
          </a:p>
          <a:p>
            <a:pPr marL="179388" lvl="1" indent="-179388" eaLnBrk="1" hangingPunct="1">
              <a:spcAft>
                <a:spcPts val="600"/>
              </a:spcAft>
              <a:buClr>
                <a:srgbClr val="003082"/>
              </a:buClr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prstClr val="black"/>
                </a:solidFill>
                <a:cs typeface="Arial" panose="020B0604020202020204" pitchFamily="34" charset="0"/>
              </a:rPr>
              <a:t>IT systems technician </a:t>
            </a:r>
          </a:p>
          <a:p>
            <a:pPr marL="179388" lvl="1" indent="-179388" eaLnBrk="1" hangingPunct="1">
              <a:spcAft>
                <a:spcPts val="600"/>
              </a:spcAft>
              <a:buClr>
                <a:srgbClr val="003082"/>
              </a:buClr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prstClr val="black"/>
                </a:solidFill>
                <a:cs typeface="Arial" panose="020B0604020202020204" pitchFamily="34" charset="0"/>
              </a:rPr>
              <a:t>Salesman for e-commerce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6862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… b</a:t>
            </a:r>
            <a:r>
              <a:rPr lang="en-US" dirty="0"/>
              <a:t>y keeping competences up to date</a:t>
            </a:r>
            <a:br>
              <a:rPr lang="en-US" dirty="0"/>
            </a:b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de-DE"/>
              <a:t>12.06.2018  |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“How can we wisely approach an unpredictable future?”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9765-C5F1-42F3-9922-E8747C5CD8F5}" type="slidenum">
              <a:rPr lang="de-DE" smtClean="0"/>
              <a:pPr/>
              <a:t>11</a:t>
            </a:fld>
            <a:endParaRPr lang="de-DE"/>
          </a:p>
        </p:txBody>
      </p:sp>
      <p:graphicFrame>
        <p:nvGraphicFramePr>
          <p:cNvPr id="19" name="Tabel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8123979"/>
              </p:ext>
            </p:extLst>
          </p:nvPr>
        </p:nvGraphicFramePr>
        <p:xfrm>
          <a:off x="468314" y="4283050"/>
          <a:ext cx="8218916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2342">
                  <a:extLst>
                    <a:ext uri="{9D8B030D-6E8A-4147-A177-3AD203B41FA5}">
                      <a16:colId xmlns:a16="http://schemas.microsoft.com/office/drawing/2014/main" val="514786391"/>
                    </a:ext>
                  </a:extLst>
                </a:gridCol>
                <a:gridCol w="6386574">
                  <a:extLst>
                    <a:ext uri="{9D8B030D-6E8A-4147-A177-3AD203B41FA5}">
                      <a16:colId xmlns:a16="http://schemas.microsoft.com/office/drawing/2014/main" val="8976203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400" dirty="0" err="1">
                          <a:solidFill>
                            <a:schemeClr val="tx1"/>
                          </a:solidFill>
                        </a:rPr>
                        <a:t>Recommendation</a:t>
                      </a:r>
                      <a:endParaRPr lang="de-DE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Teach “learning to learn” instead of only accumulating know-how.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Keep the system flexible for lifelong learning</a:t>
                      </a:r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7260502"/>
                  </a:ext>
                </a:extLst>
              </a:tr>
            </a:tbl>
          </a:graphicData>
        </a:graphic>
      </p:graphicFrame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3270" y="2076545"/>
            <a:ext cx="3474775" cy="1984790"/>
          </a:xfrm>
          <a:prstGeom prst="rect">
            <a:avLst/>
          </a:prstGeom>
        </p:spPr>
      </p:pic>
      <p:sp>
        <p:nvSpPr>
          <p:cNvPr id="18" name="Rechteck 17"/>
          <p:cNvSpPr/>
          <p:nvPr/>
        </p:nvSpPr>
        <p:spPr>
          <a:xfrm>
            <a:off x="399403" y="1097806"/>
            <a:ext cx="82232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VET traditionally focusses on skills and know-how – but knowledge becomes obsolete faster and faster</a:t>
            </a:r>
            <a:endParaRPr lang="de-DE" sz="1400" b="1" dirty="0"/>
          </a:p>
        </p:txBody>
      </p:sp>
      <p:grpSp>
        <p:nvGrpSpPr>
          <p:cNvPr id="12" name="Gruppieren 11"/>
          <p:cNvGrpSpPr/>
          <p:nvPr/>
        </p:nvGrpSpPr>
        <p:grpSpPr>
          <a:xfrm rot="20651739">
            <a:off x="2273163" y="3117016"/>
            <a:ext cx="1705467" cy="584775"/>
            <a:chOff x="3466848" y="2518420"/>
            <a:chExt cx="1033144" cy="436051"/>
          </a:xfrm>
        </p:grpSpPr>
        <p:sp>
          <p:nvSpPr>
            <p:cNvPr id="3" name="Textfeld 2"/>
            <p:cNvSpPr txBox="1"/>
            <p:nvPr/>
          </p:nvSpPr>
          <p:spPr>
            <a:xfrm>
              <a:off x="3466848" y="2518420"/>
              <a:ext cx="1033144" cy="4360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3200" b="1" dirty="0">
                  <a:solidFill>
                    <a:srgbClr val="C00000"/>
                  </a:solidFill>
                </a:rPr>
                <a:t>HIRED</a:t>
              </a:r>
            </a:p>
          </p:txBody>
        </p:sp>
        <p:sp>
          <p:nvSpPr>
            <p:cNvPr id="9" name="Abgerundetes Rechteck 8"/>
            <p:cNvSpPr/>
            <p:nvPr/>
          </p:nvSpPr>
          <p:spPr>
            <a:xfrm>
              <a:off x="3520853" y="2557558"/>
              <a:ext cx="925133" cy="357774"/>
            </a:xfrm>
            <a:prstGeom prst="roundRect">
              <a:avLst/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19547" y="2083262"/>
            <a:ext cx="3467682" cy="1987360"/>
          </a:xfrm>
          <a:prstGeom prst="rect">
            <a:avLst/>
          </a:prstGeom>
        </p:spPr>
      </p:pic>
      <p:sp>
        <p:nvSpPr>
          <p:cNvPr id="14" name="Textfeld 13"/>
          <p:cNvSpPr txBox="1"/>
          <p:nvPr/>
        </p:nvSpPr>
        <p:spPr>
          <a:xfrm>
            <a:off x="5941750" y="3730648"/>
            <a:ext cx="1872208" cy="29238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Are your skills history? </a:t>
            </a:r>
          </a:p>
        </p:txBody>
      </p:sp>
      <p:sp>
        <p:nvSpPr>
          <p:cNvPr id="20" name="Rechteck 19"/>
          <p:cNvSpPr/>
          <p:nvPr/>
        </p:nvSpPr>
        <p:spPr>
          <a:xfrm>
            <a:off x="5129940" y="1792967"/>
            <a:ext cx="36468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However, know-how has an expiration date.</a:t>
            </a:r>
            <a:endParaRPr lang="de-DE" sz="1400" dirty="0"/>
          </a:p>
        </p:txBody>
      </p:sp>
      <p:sp>
        <p:nvSpPr>
          <p:cNvPr id="21" name="Rechteck 20"/>
          <p:cNvSpPr/>
          <p:nvPr/>
        </p:nvSpPr>
        <p:spPr>
          <a:xfrm>
            <a:off x="399403" y="1798297"/>
            <a:ext cx="29957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Skill-based VET eases work entry.</a:t>
            </a:r>
          </a:p>
        </p:txBody>
      </p:sp>
      <p:sp>
        <p:nvSpPr>
          <p:cNvPr id="16" name="Rechteck 15"/>
          <p:cNvSpPr/>
          <p:nvPr/>
        </p:nvSpPr>
        <p:spPr>
          <a:xfrm rot="16200000">
            <a:off x="8378752" y="4205136"/>
            <a:ext cx="998991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600" dirty="0"/>
              <a:t>Picture credits: CC0 1.0</a:t>
            </a:r>
          </a:p>
        </p:txBody>
      </p:sp>
    </p:spTree>
    <p:extLst>
      <p:ext uri="{BB962C8B-B14F-4D97-AF65-F5344CB8AC3E}">
        <p14:creationId xmlns:p14="http://schemas.microsoft.com/office/powerpoint/2010/main" val="3253601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/>
      <p:bldP spid="14" grpId="0" animBg="1"/>
      <p:bldP spid="20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de-DE"/>
              <a:t>12.06.2018  |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“How can we wisely approach an unpredictable future?”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9765-C5F1-42F3-9922-E8747C5CD8F5}" type="slidenum">
              <a:rPr lang="de-DE" smtClean="0"/>
              <a:pPr/>
              <a:t>12</a:t>
            </a:fld>
            <a:endParaRPr lang="de-DE"/>
          </a:p>
        </p:txBody>
      </p:sp>
      <p:sp>
        <p:nvSpPr>
          <p:cNvPr id="10" name="Rechteck 9"/>
          <p:cNvSpPr/>
          <p:nvPr/>
        </p:nvSpPr>
        <p:spPr>
          <a:xfrm rot="16200000">
            <a:off x="8174105" y="4074441"/>
            <a:ext cx="1399742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600" dirty="0"/>
              <a:t>Picture credits: Valeska Achenbach</a:t>
            </a:r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1760" y="1095586"/>
            <a:ext cx="4037140" cy="2691426"/>
          </a:xfrm>
          <a:prstGeom prst="rect">
            <a:avLst/>
          </a:prstGeom>
        </p:spPr>
      </p:pic>
      <p:sp>
        <p:nvSpPr>
          <p:cNvPr id="14" name="Inhaltsplatzhalter 6"/>
          <p:cNvSpPr>
            <a:spLocks noGrp="1"/>
          </p:cNvSpPr>
          <p:nvPr>
            <p:ph idx="10"/>
          </p:nvPr>
        </p:nvSpPr>
        <p:spPr>
          <a:xfrm>
            <a:off x="2531503" y="3000460"/>
            <a:ext cx="3780420" cy="1325640"/>
          </a:xfrm>
          <a:solidFill>
            <a:schemeClr val="bg1"/>
          </a:solidFill>
        </p:spPr>
        <p:txBody>
          <a:bodyPr anchor="ctr"/>
          <a:lstStyle/>
          <a:p>
            <a:pPr marL="0" indent="0" algn="ctr">
              <a:buNone/>
            </a:pPr>
            <a:r>
              <a:rPr lang="en-GB" sz="1600" b="1" dirty="0">
                <a:solidFill>
                  <a:schemeClr val="tx1"/>
                </a:solidFill>
              </a:rPr>
              <a:t>Equal opportunities: </a:t>
            </a:r>
            <a:br>
              <a:rPr lang="en-GB" sz="1600" dirty="0">
                <a:solidFill>
                  <a:schemeClr val="tx1"/>
                </a:solidFill>
              </a:rPr>
            </a:br>
            <a:r>
              <a:rPr lang="en-GB" sz="1600" dirty="0">
                <a:solidFill>
                  <a:schemeClr val="tx1"/>
                </a:solidFill>
              </a:rPr>
              <a:t>How can we professionally qualify as many young people as possible in </a:t>
            </a:r>
            <a:br>
              <a:rPr lang="en-GB" sz="1600" dirty="0">
                <a:solidFill>
                  <a:schemeClr val="tx1"/>
                </a:solidFill>
              </a:rPr>
            </a:br>
            <a:r>
              <a:rPr lang="en-GB" sz="1600" dirty="0">
                <a:solidFill>
                  <a:schemeClr val="tx1"/>
                </a:solidFill>
              </a:rPr>
              <a:t>view of the increasing requirements in </a:t>
            </a:r>
            <a:br>
              <a:rPr lang="en-GB" sz="1600" dirty="0">
                <a:solidFill>
                  <a:schemeClr val="tx1"/>
                </a:solidFill>
              </a:rPr>
            </a:br>
            <a:r>
              <a:rPr lang="en-GB" sz="1600" dirty="0">
                <a:solidFill>
                  <a:schemeClr val="tx1"/>
                </a:solidFill>
              </a:rPr>
              <a:t>the world of work?</a:t>
            </a:r>
            <a:endParaRPr lang="de-DE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1540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… by making way for new didactical approaches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de-DE"/>
              <a:t>12.06.2018  |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“How can we wisely approach an unpredictable future?”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9765-C5F1-42F3-9922-E8747C5CD8F5}" type="slidenum">
              <a:rPr lang="de-DE" smtClean="0"/>
              <a:pPr/>
              <a:t>13</a:t>
            </a:fld>
            <a:endParaRPr lang="de-DE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477547" y="1373644"/>
            <a:ext cx="3960000" cy="454884"/>
          </a:xfrm>
          <a:prstGeom prst="rect">
            <a:avLst/>
          </a:prstGeom>
          <a:solidFill>
            <a:srgbClr val="003082"/>
          </a:solidFill>
          <a:ln w="38100">
            <a:solidFill>
              <a:srgbClr val="003082"/>
            </a:solidFill>
            <a:miter lim="800000"/>
            <a:headEnd/>
            <a:tailEnd/>
          </a:ln>
        </p:spPr>
        <p:txBody>
          <a:bodyPr wrap="none" lIns="72000" tIns="0" rIns="0" bIns="0" anchor="ctr"/>
          <a:lstStyle/>
          <a:p>
            <a:pPr algn="ctr"/>
            <a:r>
              <a:rPr lang="en-GB" sz="1400" dirty="0">
                <a:solidFill>
                  <a:srgbClr val="FFFFFF"/>
                </a:solidFill>
              </a:rPr>
              <a:t>Past: “one-dimensional” </a:t>
            </a:r>
          </a:p>
          <a:p>
            <a:pPr algn="ctr"/>
            <a:r>
              <a:rPr lang="en-GB" sz="1400" dirty="0">
                <a:solidFill>
                  <a:srgbClr val="FFFFFF"/>
                </a:solidFill>
              </a:rPr>
              <a:t>textbook for all</a:t>
            </a:r>
          </a:p>
        </p:txBody>
      </p:sp>
      <p:sp>
        <p:nvSpPr>
          <p:cNvPr id="9" name="AutoShape 8"/>
          <p:cNvSpPr>
            <a:spLocks noChangeArrowheads="1"/>
          </p:cNvSpPr>
          <p:nvPr/>
        </p:nvSpPr>
        <p:spPr bwMode="auto">
          <a:xfrm rot="5400000">
            <a:off x="3695465" y="2864857"/>
            <a:ext cx="1905000" cy="266817"/>
          </a:xfrm>
          <a:prstGeom prst="triangle">
            <a:avLst>
              <a:gd name="adj" fmla="val 50000"/>
            </a:avLst>
          </a:prstGeom>
          <a:solidFill>
            <a:srgbClr val="003082"/>
          </a:solidFill>
          <a:ln w="19050"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8000" tIns="0" rIns="0" bIns="0" anchor="ctr"/>
          <a:lstStyle/>
          <a:p>
            <a:pPr algn="l">
              <a:spcBef>
                <a:spcPts val="600"/>
              </a:spcBef>
              <a:spcAft>
                <a:spcPts val="600"/>
              </a:spcAft>
              <a:defRPr/>
            </a:pPr>
            <a:endParaRPr lang="de-DE" sz="2000" b="1" dirty="0">
              <a:solidFill>
                <a:schemeClr val="bg1"/>
              </a:solidFill>
            </a:endParaRP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4716456" y="1373644"/>
            <a:ext cx="3960000" cy="454884"/>
          </a:xfrm>
          <a:prstGeom prst="rect">
            <a:avLst/>
          </a:prstGeom>
          <a:solidFill>
            <a:srgbClr val="003082"/>
          </a:solidFill>
          <a:ln w="38100">
            <a:solidFill>
              <a:srgbClr val="003082"/>
            </a:solidFill>
            <a:miter lim="800000"/>
            <a:headEnd/>
            <a:tailEnd/>
          </a:ln>
        </p:spPr>
        <p:txBody>
          <a:bodyPr wrap="none" lIns="72000" tIns="0" rIns="0" bIns="0" anchor="ctr"/>
          <a:lstStyle/>
          <a:p>
            <a:pPr algn="ctr"/>
            <a:r>
              <a:rPr lang="en-GB" sz="1400" dirty="0">
                <a:solidFill>
                  <a:srgbClr val="FFFFFF"/>
                </a:solidFill>
              </a:rPr>
              <a:t>Future: “more-dimensional</a:t>
            </a:r>
          </a:p>
          <a:p>
            <a:pPr algn="ctr"/>
            <a:r>
              <a:rPr lang="en-GB" sz="1400" dirty="0">
                <a:solidFill>
                  <a:srgbClr val="FFFFFF"/>
                </a:solidFill>
              </a:rPr>
              <a:t>learning map” with individual paths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23530" y="1918057"/>
            <a:ext cx="2740858" cy="2253595"/>
          </a:xfrm>
          <a:prstGeom prst="rect">
            <a:avLst/>
          </a:prstGeom>
        </p:spPr>
      </p:pic>
      <p:grpSp>
        <p:nvGrpSpPr>
          <p:cNvPr id="15" name="Gruppieren 14"/>
          <p:cNvGrpSpPr/>
          <p:nvPr/>
        </p:nvGrpSpPr>
        <p:grpSpPr>
          <a:xfrm>
            <a:off x="2873119" y="1982602"/>
            <a:ext cx="1643139" cy="2031325"/>
            <a:chOff x="3037874" y="2924246"/>
            <a:chExt cx="1885218" cy="2759988"/>
          </a:xfrm>
        </p:grpSpPr>
        <p:sp>
          <p:nvSpPr>
            <p:cNvPr id="16" name="Textfeld 27"/>
            <p:cNvSpPr txBox="1">
              <a:spLocks noChangeArrowheads="1"/>
            </p:cNvSpPr>
            <p:nvPr/>
          </p:nvSpPr>
          <p:spPr bwMode="auto">
            <a:xfrm>
              <a:off x="3037874" y="2924246"/>
              <a:ext cx="1885218" cy="2759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de-DE" sz="1400" b="1" dirty="0">
                  <a:solidFill>
                    <a:srgbClr val="003082"/>
                  </a:solidFill>
                </a:rPr>
                <a:t>Chapter 1</a:t>
              </a:r>
            </a:p>
            <a:p>
              <a:endParaRPr lang="de-DE" sz="1400" b="1" dirty="0">
                <a:solidFill>
                  <a:srgbClr val="003082"/>
                </a:solidFill>
              </a:endParaRPr>
            </a:p>
            <a:p>
              <a:endParaRPr lang="de-DE" sz="1400" b="1" dirty="0">
                <a:solidFill>
                  <a:srgbClr val="003082"/>
                </a:solidFill>
              </a:endParaRPr>
            </a:p>
            <a:p>
              <a:r>
                <a:rPr lang="de-DE" sz="1400" b="1" dirty="0">
                  <a:solidFill>
                    <a:srgbClr val="003082"/>
                  </a:solidFill>
                </a:rPr>
                <a:t>Chapter 2</a:t>
              </a:r>
            </a:p>
            <a:p>
              <a:endParaRPr lang="de-DE" sz="1400" b="1" dirty="0">
                <a:solidFill>
                  <a:srgbClr val="003082"/>
                </a:solidFill>
              </a:endParaRPr>
            </a:p>
            <a:p>
              <a:endParaRPr lang="de-DE" sz="1400" b="1" dirty="0">
                <a:solidFill>
                  <a:srgbClr val="003082"/>
                </a:solidFill>
              </a:endParaRPr>
            </a:p>
            <a:p>
              <a:r>
                <a:rPr lang="de-DE" sz="1400" b="1" dirty="0">
                  <a:solidFill>
                    <a:srgbClr val="003082"/>
                  </a:solidFill>
                </a:rPr>
                <a:t>Chapter 3</a:t>
              </a:r>
            </a:p>
            <a:p>
              <a:endParaRPr lang="de-DE" sz="1400" b="1" dirty="0">
                <a:solidFill>
                  <a:srgbClr val="003082"/>
                </a:solidFill>
              </a:endParaRPr>
            </a:p>
            <a:p>
              <a:r>
                <a:rPr lang="de-DE" sz="1400" b="1" dirty="0">
                  <a:solidFill>
                    <a:srgbClr val="003082"/>
                  </a:solidFill>
                </a:rPr>
                <a:t>….</a:t>
              </a:r>
            </a:p>
          </p:txBody>
        </p:sp>
        <p:grpSp>
          <p:nvGrpSpPr>
            <p:cNvPr id="19" name="Gruppieren 17"/>
            <p:cNvGrpSpPr>
              <a:grpSpLocks/>
            </p:cNvGrpSpPr>
            <p:nvPr/>
          </p:nvGrpSpPr>
          <p:grpSpPr bwMode="auto">
            <a:xfrm>
              <a:off x="3422932" y="3399527"/>
              <a:ext cx="252587" cy="1988452"/>
              <a:chOff x="3353082" y="3659933"/>
              <a:chExt cx="252587" cy="2183438"/>
            </a:xfrm>
          </p:grpSpPr>
          <p:sp>
            <p:nvSpPr>
              <p:cNvPr id="20" name="Pfeil nach unten 13"/>
              <p:cNvSpPr>
                <a:spLocks noChangeArrowheads="1"/>
              </p:cNvSpPr>
              <p:nvPr/>
            </p:nvSpPr>
            <p:spPr bwMode="auto">
              <a:xfrm>
                <a:off x="3353082" y="3659933"/>
                <a:ext cx="247823" cy="322261"/>
              </a:xfrm>
              <a:prstGeom prst="downArrow">
                <a:avLst>
                  <a:gd name="adj1" fmla="val 50000"/>
                  <a:gd name="adj2" fmla="val 50000"/>
                </a:avLst>
              </a:prstGeom>
              <a:solidFill>
                <a:schemeClr val="bg1"/>
              </a:solidFill>
              <a:ln w="9525" algn="ctr">
                <a:solidFill>
                  <a:srgbClr val="003082"/>
                </a:solidFill>
                <a:round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endParaRPr lang="de-DE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Pfeil nach unten 20"/>
              <p:cNvSpPr>
                <a:spLocks noChangeArrowheads="1"/>
              </p:cNvSpPr>
              <p:nvPr/>
            </p:nvSpPr>
            <p:spPr bwMode="auto">
              <a:xfrm>
                <a:off x="3357845" y="4607937"/>
                <a:ext cx="247824" cy="322261"/>
              </a:xfrm>
              <a:prstGeom prst="downArrow">
                <a:avLst>
                  <a:gd name="adj1" fmla="val 50000"/>
                  <a:gd name="adj2" fmla="val 50000"/>
                </a:avLst>
              </a:prstGeom>
              <a:solidFill>
                <a:schemeClr val="bg1"/>
              </a:solidFill>
              <a:ln w="9525" algn="ctr">
                <a:solidFill>
                  <a:srgbClr val="003082"/>
                </a:solidFill>
                <a:round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endParaRPr lang="de-DE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Pfeil nach unten 21"/>
              <p:cNvSpPr>
                <a:spLocks noChangeArrowheads="1"/>
              </p:cNvSpPr>
              <p:nvPr/>
            </p:nvSpPr>
            <p:spPr bwMode="auto">
              <a:xfrm>
                <a:off x="3357845" y="5521110"/>
                <a:ext cx="247823" cy="322261"/>
              </a:xfrm>
              <a:prstGeom prst="downArrow">
                <a:avLst>
                  <a:gd name="adj1" fmla="val 50000"/>
                  <a:gd name="adj2" fmla="val 50000"/>
                </a:avLst>
              </a:prstGeom>
              <a:solidFill>
                <a:schemeClr val="bg1"/>
              </a:solidFill>
              <a:ln w="9525" algn="ctr">
                <a:solidFill>
                  <a:srgbClr val="003082"/>
                </a:solidFill>
                <a:round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endParaRPr lang="de-DE" dirty="0">
                  <a:solidFill>
                    <a:srgbClr val="000000"/>
                  </a:solidFill>
                </a:endParaRPr>
              </a:p>
            </p:txBody>
          </p:sp>
        </p:grpSp>
      </p:grpSp>
      <p:cxnSp>
        <p:nvCxnSpPr>
          <p:cNvPr id="23" name="Gerader Verbinder 22"/>
          <p:cNvCxnSpPr/>
          <p:nvPr/>
        </p:nvCxnSpPr>
        <p:spPr bwMode="auto">
          <a:xfrm flipV="1">
            <a:off x="1676400" y="3124200"/>
            <a:ext cx="1310482" cy="7143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4" name="Grafik 23"/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backgroundMark x1="22821" y1="72215" x2="22821" y2="722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91998" y="1732021"/>
            <a:ext cx="2582823" cy="2582823"/>
          </a:xfrm>
          <a:prstGeom prst="rect">
            <a:avLst/>
          </a:prstGeom>
        </p:spPr>
      </p:pic>
      <p:sp>
        <p:nvSpPr>
          <p:cNvPr id="25" name="Rechteck 24"/>
          <p:cNvSpPr/>
          <p:nvPr/>
        </p:nvSpPr>
        <p:spPr>
          <a:xfrm rot="16200000">
            <a:off x="8187652" y="4092438"/>
            <a:ext cx="1431802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600" dirty="0"/>
              <a:t>Picture credits: Bertelsmann Stiftung</a:t>
            </a:r>
          </a:p>
        </p:txBody>
      </p:sp>
      <p:graphicFrame>
        <p:nvGraphicFramePr>
          <p:cNvPr id="26" name="Tabel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7698690"/>
              </p:ext>
            </p:extLst>
          </p:nvPr>
        </p:nvGraphicFramePr>
        <p:xfrm>
          <a:off x="468000" y="4284000"/>
          <a:ext cx="8206402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9841">
                  <a:extLst>
                    <a:ext uri="{9D8B030D-6E8A-4147-A177-3AD203B41FA5}">
                      <a16:colId xmlns:a16="http://schemas.microsoft.com/office/drawing/2014/main" val="514786391"/>
                    </a:ext>
                  </a:extLst>
                </a:gridCol>
                <a:gridCol w="6516561">
                  <a:extLst>
                    <a:ext uri="{9D8B030D-6E8A-4147-A177-3AD203B41FA5}">
                      <a16:colId xmlns:a16="http://schemas.microsoft.com/office/drawing/2014/main" val="8976203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400" dirty="0" err="1">
                          <a:solidFill>
                            <a:schemeClr val="tx1"/>
                          </a:solidFill>
                        </a:rPr>
                        <a:t>Recommendation</a:t>
                      </a:r>
                      <a:endParaRPr lang="de-DE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GB" altLang="de-DE" sz="1400" b="0" dirty="0">
                          <a:solidFill>
                            <a:schemeClr val="tx1"/>
                          </a:solidFill>
                        </a:rPr>
                        <a:t>Use digitalization to give students the power to learn in the way they prefer (path), at their own pace and level (place).</a:t>
                      </a:r>
                      <a:endParaRPr lang="de-DE" sz="1400" b="0" dirty="0">
                        <a:solidFill>
                          <a:schemeClr val="tx1"/>
                        </a:solidFill>
                        <a:latin typeface="Arial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72605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8099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9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Objekt 2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5500951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45" name="think-cell Folie" r:id="rId5" imgW="344" imgH="344" progId="TCLayout.ActiveDocument.1">
                  <p:embed/>
                </p:oleObj>
              </mc:Choice>
              <mc:Fallback>
                <p:oleObj name="think-cell Folie" r:id="rId5" imgW="344" imgH="34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… and shifting classroom paradigms by making teachers </a:t>
            </a:r>
            <a:r>
              <a:rPr lang="en-GB" altLang="de-DE" dirty="0"/>
              <a:t>learning tutors and not only conveyors of knowledge</a:t>
            </a:r>
            <a:br>
              <a:rPr lang="en-GB" altLang="de-DE" dirty="0">
                <a:solidFill>
                  <a:srgbClr val="FF0000"/>
                </a:solidFill>
              </a:rPr>
            </a:b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12.06.2018  |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“How can we wisely approach an unpredictable future?”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9765-C5F1-42F3-9922-E8747C5CD8F5}" type="slidenum">
              <a:rPr lang="de-DE" smtClean="0"/>
              <a:pPr/>
              <a:t>14</a:t>
            </a:fld>
            <a:endParaRPr lang="de-DE"/>
          </a:p>
        </p:txBody>
      </p:sp>
      <p:grpSp>
        <p:nvGrpSpPr>
          <p:cNvPr id="70" name="Gruppieren 69"/>
          <p:cNvGrpSpPr/>
          <p:nvPr/>
        </p:nvGrpSpPr>
        <p:grpSpPr>
          <a:xfrm>
            <a:off x="449939" y="1704669"/>
            <a:ext cx="4021868" cy="2163225"/>
            <a:chOff x="465659" y="1370013"/>
            <a:chExt cx="4021868" cy="2163225"/>
          </a:xfrm>
        </p:grpSpPr>
        <p:sp>
          <p:nvSpPr>
            <p:cNvPr id="29" name="Rechteck 28"/>
            <p:cNvSpPr/>
            <p:nvPr/>
          </p:nvSpPr>
          <p:spPr>
            <a:xfrm>
              <a:off x="681824" y="1923678"/>
              <a:ext cx="1765457" cy="1074877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dirty="0">
                  <a:solidFill>
                    <a:schemeClr val="tx1"/>
                  </a:solidFill>
                </a:rPr>
                <a:t>Lecture</a:t>
              </a:r>
            </a:p>
          </p:txBody>
        </p:sp>
        <p:grpSp>
          <p:nvGrpSpPr>
            <p:cNvPr id="26" name="Gruppieren 25"/>
            <p:cNvGrpSpPr>
              <a:grpSpLocks noChangeAspect="1"/>
            </p:cNvGrpSpPr>
            <p:nvPr/>
          </p:nvGrpSpPr>
          <p:grpSpPr>
            <a:xfrm>
              <a:off x="1997311" y="2196063"/>
              <a:ext cx="252028" cy="506165"/>
              <a:chOff x="1115616" y="2317613"/>
              <a:chExt cx="252028" cy="506165"/>
            </a:xfrm>
            <a:solidFill>
              <a:schemeClr val="accent2"/>
            </a:solidFill>
          </p:grpSpPr>
          <p:sp>
            <p:nvSpPr>
              <p:cNvPr id="27" name="Ellipse 26"/>
              <p:cNvSpPr/>
              <p:nvPr/>
            </p:nvSpPr>
            <p:spPr>
              <a:xfrm>
                <a:off x="1143071" y="2317613"/>
                <a:ext cx="197118" cy="19711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Freihandform 27"/>
              <p:cNvSpPr/>
              <p:nvPr/>
            </p:nvSpPr>
            <p:spPr>
              <a:xfrm>
                <a:off x="1115616" y="2520561"/>
                <a:ext cx="252028" cy="303217"/>
              </a:xfrm>
              <a:custGeom>
                <a:avLst/>
                <a:gdLst>
                  <a:gd name="connsiteX0" fmla="*/ 126014 w 252028"/>
                  <a:gd name="connsiteY0" fmla="*/ 0 h 303217"/>
                  <a:gd name="connsiteX1" fmla="*/ 252028 w 252028"/>
                  <a:gd name="connsiteY1" fmla="*/ 126014 h 303217"/>
                  <a:gd name="connsiteX2" fmla="*/ 252028 w 252028"/>
                  <a:gd name="connsiteY2" fmla="*/ 303217 h 303217"/>
                  <a:gd name="connsiteX3" fmla="*/ 0 w 252028"/>
                  <a:gd name="connsiteY3" fmla="*/ 303217 h 303217"/>
                  <a:gd name="connsiteX4" fmla="*/ 0 w 252028"/>
                  <a:gd name="connsiteY4" fmla="*/ 126014 h 303217"/>
                  <a:gd name="connsiteX5" fmla="*/ 126014 w 252028"/>
                  <a:gd name="connsiteY5" fmla="*/ 0 h 303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2028" h="303217">
                    <a:moveTo>
                      <a:pt x="126014" y="0"/>
                    </a:moveTo>
                    <a:cubicBezTo>
                      <a:pt x="195610" y="0"/>
                      <a:pt x="252028" y="56418"/>
                      <a:pt x="252028" y="126014"/>
                    </a:cubicBezTo>
                    <a:lnTo>
                      <a:pt x="252028" y="303217"/>
                    </a:lnTo>
                    <a:lnTo>
                      <a:pt x="0" y="303217"/>
                    </a:lnTo>
                    <a:lnTo>
                      <a:pt x="0" y="126014"/>
                    </a:lnTo>
                    <a:cubicBezTo>
                      <a:pt x="0" y="56418"/>
                      <a:pt x="56418" y="0"/>
                      <a:pt x="12601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" name="Gruppieren 21"/>
            <p:cNvGrpSpPr>
              <a:grpSpLocks noChangeAspect="1"/>
            </p:cNvGrpSpPr>
            <p:nvPr/>
          </p:nvGrpSpPr>
          <p:grpSpPr>
            <a:xfrm>
              <a:off x="1636147" y="2569635"/>
              <a:ext cx="252028" cy="506165"/>
              <a:chOff x="1115616" y="2317613"/>
              <a:chExt cx="252028" cy="506165"/>
            </a:xfrm>
          </p:grpSpPr>
          <p:sp>
            <p:nvSpPr>
              <p:cNvPr id="23" name="Ellipse 22"/>
              <p:cNvSpPr/>
              <p:nvPr/>
            </p:nvSpPr>
            <p:spPr>
              <a:xfrm>
                <a:off x="1143071" y="2317613"/>
                <a:ext cx="197118" cy="197118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Freihandform 23"/>
              <p:cNvSpPr/>
              <p:nvPr/>
            </p:nvSpPr>
            <p:spPr>
              <a:xfrm>
                <a:off x="1115616" y="2520561"/>
                <a:ext cx="252028" cy="303217"/>
              </a:xfrm>
              <a:custGeom>
                <a:avLst/>
                <a:gdLst>
                  <a:gd name="connsiteX0" fmla="*/ 126014 w 252028"/>
                  <a:gd name="connsiteY0" fmla="*/ 0 h 303217"/>
                  <a:gd name="connsiteX1" fmla="*/ 252028 w 252028"/>
                  <a:gd name="connsiteY1" fmla="*/ 126014 h 303217"/>
                  <a:gd name="connsiteX2" fmla="*/ 252028 w 252028"/>
                  <a:gd name="connsiteY2" fmla="*/ 303217 h 303217"/>
                  <a:gd name="connsiteX3" fmla="*/ 0 w 252028"/>
                  <a:gd name="connsiteY3" fmla="*/ 303217 h 303217"/>
                  <a:gd name="connsiteX4" fmla="*/ 0 w 252028"/>
                  <a:gd name="connsiteY4" fmla="*/ 126014 h 303217"/>
                  <a:gd name="connsiteX5" fmla="*/ 126014 w 252028"/>
                  <a:gd name="connsiteY5" fmla="*/ 0 h 303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2028" h="303217">
                    <a:moveTo>
                      <a:pt x="126014" y="0"/>
                    </a:moveTo>
                    <a:cubicBezTo>
                      <a:pt x="195610" y="0"/>
                      <a:pt x="252028" y="56418"/>
                      <a:pt x="252028" y="126014"/>
                    </a:cubicBezTo>
                    <a:lnTo>
                      <a:pt x="252028" y="303217"/>
                    </a:lnTo>
                    <a:lnTo>
                      <a:pt x="0" y="303217"/>
                    </a:lnTo>
                    <a:lnTo>
                      <a:pt x="0" y="126014"/>
                    </a:lnTo>
                    <a:cubicBezTo>
                      <a:pt x="0" y="56418"/>
                      <a:pt x="56418" y="0"/>
                      <a:pt x="126014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" name="Gruppieren 14"/>
            <p:cNvGrpSpPr>
              <a:grpSpLocks noChangeAspect="1"/>
            </p:cNvGrpSpPr>
            <p:nvPr/>
          </p:nvGrpSpPr>
          <p:grpSpPr>
            <a:xfrm>
              <a:off x="1151137" y="2492390"/>
              <a:ext cx="252028" cy="506165"/>
              <a:chOff x="1115616" y="2317613"/>
              <a:chExt cx="252028" cy="506165"/>
            </a:xfrm>
          </p:grpSpPr>
          <p:sp>
            <p:nvSpPr>
              <p:cNvPr id="9" name="Ellipse 8"/>
              <p:cNvSpPr/>
              <p:nvPr/>
            </p:nvSpPr>
            <p:spPr>
              <a:xfrm>
                <a:off x="1143071" y="2317613"/>
                <a:ext cx="197118" cy="197118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Freihandform 13"/>
              <p:cNvSpPr/>
              <p:nvPr/>
            </p:nvSpPr>
            <p:spPr>
              <a:xfrm>
                <a:off x="1115616" y="2520561"/>
                <a:ext cx="252028" cy="303217"/>
              </a:xfrm>
              <a:custGeom>
                <a:avLst/>
                <a:gdLst>
                  <a:gd name="connsiteX0" fmla="*/ 126014 w 252028"/>
                  <a:gd name="connsiteY0" fmla="*/ 0 h 303217"/>
                  <a:gd name="connsiteX1" fmla="*/ 252028 w 252028"/>
                  <a:gd name="connsiteY1" fmla="*/ 126014 h 303217"/>
                  <a:gd name="connsiteX2" fmla="*/ 252028 w 252028"/>
                  <a:gd name="connsiteY2" fmla="*/ 303217 h 303217"/>
                  <a:gd name="connsiteX3" fmla="*/ 0 w 252028"/>
                  <a:gd name="connsiteY3" fmla="*/ 303217 h 303217"/>
                  <a:gd name="connsiteX4" fmla="*/ 0 w 252028"/>
                  <a:gd name="connsiteY4" fmla="*/ 126014 h 303217"/>
                  <a:gd name="connsiteX5" fmla="*/ 126014 w 252028"/>
                  <a:gd name="connsiteY5" fmla="*/ 0 h 303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2028" h="303217">
                    <a:moveTo>
                      <a:pt x="126014" y="0"/>
                    </a:moveTo>
                    <a:cubicBezTo>
                      <a:pt x="195610" y="0"/>
                      <a:pt x="252028" y="56418"/>
                      <a:pt x="252028" y="126014"/>
                    </a:cubicBezTo>
                    <a:lnTo>
                      <a:pt x="252028" y="303217"/>
                    </a:lnTo>
                    <a:lnTo>
                      <a:pt x="0" y="303217"/>
                    </a:lnTo>
                    <a:lnTo>
                      <a:pt x="0" y="126014"/>
                    </a:lnTo>
                    <a:cubicBezTo>
                      <a:pt x="0" y="56418"/>
                      <a:pt x="56418" y="0"/>
                      <a:pt x="126014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" name="Gruppieren 15"/>
            <p:cNvGrpSpPr>
              <a:grpSpLocks noChangeAspect="1"/>
            </p:cNvGrpSpPr>
            <p:nvPr/>
          </p:nvGrpSpPr>
          <p:grpSpPr>
            <a:xfrm>
              <a:off x="863459" y="2655462"/>
              <a:ext cx="252028" cy="506165"/>
              <a:chOff x="1115616" y="2317613"/>
              <a:chExt cx="252028" cy="506165"/>
            </a:xfrm>
          </p:grpSpPr>
          <p:sp>
            <p:nvSpPr>
              <p:cNvPr id="17" name="Ellipse 16"/>
              <p:cNvSpPr/>
              <p:nvPr/>
            </p:nvSpPr>
            <p:spPr>
              <a:xfrm>
                <a:off x="1143071" y="2317613"/>
                <a:ext cx="197118" cy="197118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Freihandform 17"/>
              <p:cNvSpPr/>
              <p:nvPr/>
            </p:nvSpPr>
            <p:spPr>
              <a:xfrm>
                <a:off x="1115616" y="2520561"/>
                <a:ext cx="252028" cy="303217"/>
              </a:xfrm>
              <a:custGeom>
                <a:avLst/>
                <a:gdLst>
                  <a:gd name="connsiteX0" fmla="*/ 126014 w 252028"/>
                  <a:gd name="connsiteY0" fmla="*/ 0 h 303217"/>
                  <a:gd name="connsiteX1" fmla="*/ 252028 w 252028"/>
                  <a:gd name="connsiteY1" fmla="*/ 126014 h 303217"/>
                  <a:gd name="connsiteX2" fmla="*/ 252028 w 252028"/>
                  <a:gd name="connsiteY2" fmla="*/ 303217 h 303217"/>
                  <a:gd name="connsiteX3" fmla="*/ 0 w 252028"/>
                  <a:gd name="connsiteY3" fmla="*/ 303217 h 303217"/>
                  <a:gd name="connsiteX4" fmla="*/ 0 w 252028"/>
                  <a:gd name="connsiteY4" fmla="*/ 126014 h 303217"/>
                  <a:gd name="connsiteX5" fmla="*/ 126014 w 252028"/>
                  <a:gd name="connsiteY5" fmla="*/ 0 h 303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2028" h="303217">
                    <a:moveTo>
                      <a:pt x="126014" y="0"/>
                    </a:moveTo>
                    <a:cubicBezTo>
                      <a:pt x="195610" y="0"/>
                      <a:pt x="252028" y="56418"/>
                      <a:pt x="252028" y="126014"/>
                    </a:cubicBezTo>
                    <a:lnTo>
                      <a:pt x="252028" y="303217"/>
                    </a:lnTo>
                    <a:lnTo>
                      <a:pt x="0" y="303217"/>
                    </a:lnTo>
                    <a:lnTo>
                      <a:pt x="0" y="126014"/>
                    </a:lnTo>
                    <a:cubicBezTo>
                      <a:pt x="0" y="56418"/>
                      <a:pt x="56418" y="0"/>
                      <a:pt x="126014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9" name="Gruppieren 18"/>
            <p:cNvGrpSpPr>
              <a:grpSpLocks noChangeAspect="1"/>
            </p:cNvGrpSpPr>
            <p:nvPr/>
          </p:nvGrpSpPr>
          <p:grpSpPr>
            <a:xfrm>
              <a:off x="1386560" y="2689508"/>
              <a:ext cx="252028" cy="506165"/>
              <a:chOff x="1115616" y="2317613"/>
              <a:chExt cx="252028" cy="506165"/>
            </a:xfrm>
          </p:grpSpPr>
          <p:sp>
            <p:nvSpPr>
              <p:cNvPr id="20" name="Ellipse 19"/>
              <p:cNvSpPr/>
              <p:nvPr/>
            </p:nvSpPr>
            <p:spPr>
              <a:xfrm>
                <a:off x="1143071" y="2317613"/>
                <a:ext cx="197118" cy="197118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Freihandform 20"/>
              <p:cNvSpPr/>
              <p:nvPr/>
            </p:nvSpPr>
            <p:spPr>
              <a:xfrm>
                <a:off x="1115616" y="2520561"/>
                <a:ext cx="252028" cy="303217"/>
              </a:xfrm>
              <a:custGeom>
                <a:avLst/>
                <a:gdLst>
                  <a:gd name="connsiteX0" fmla="*/ 126014 w 252028"/>
                  <a:gd name="connsiteY0" fmla="*/ 0 h 303217"/>
                  <a:gd name="connsiteX1" fmla="*/ 252028 w 252028"/>
                  <a:gd name="connsiteY1" fmla="*/ 126014 h 303217"/>
                  <a:gd name="connsiteX2" fmla="*/ 252028 w 252028"/>
                  <a:gd name="connsiteY2" fmla="*/ 303217 h 303217"/>
                  <a:gd name="connsiteX3" fmla="*/ 0 w 252028"/>
                  <a:gd name="connsiteY3" fmla="*/ 303217 h 303217"/>
                  <a:gd name="connsiteX4" fmla="*/ 0 w 252028"/>
                  <a:gd name="connsiteY4" fmla="*/ 126014 h 303217"/>
                  <a:gd name="connsiteX5" fmla="*/ 126014 w 252028"/>
                  <a:gd name="connsiteY5" fmla="*/ 0 h 303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2028" h="303217">
                    <a:moveTo>
                      <a:pt x="126014" y="0"/>
                    </a:moveTo>
                    <a:cubicBezTo>
                      <a:pt x="195610" y="0"/>
                      <a:pt x="252028" y="56418"/>
                      <a:pt x="252028" y="126014"/>
                    </a:cubicBezTo>
                    <a:lnTo>
                      <a:pt x="252028" y="303217"/>
                    </a:lnTo>
                    <a:lnTo>
                      <a:pt x="0" y="303217"/>
                    </a:lnTo>
                    <a:lnTo>
                      <a:pt x="0" y="126014"/>
                    </a:lnTo>
                    <a:cubicBezTo>
                      <a:pt x="0" y="56418"/>
                      <a:pt x="56418" y="0"/>
                      <a:pt x="126014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5" name="Flussdiagramm: Daten 34"/>
            <p:cNvSpPr/>
            <p:nvPr/>
          </p:nvSpPr>
          <p:spPr>
            <a:xfrm>
              <a:off x="3306927" y="2415173"/>
              <a:ext cx="526749" cy="197768"/>
            </a:xfrm>
            <a:prstGeom prst="flowChartInputOutpu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2" name="Gruppieren 31"/>
            <p:cNvGrpSpPr>
              <a:grpSpLocks noChangeAspect="1"/>
            </p:cNvGrpSpPr>
            <p:nvPr/>
          </p:nvGrpSpPr>
          <p:grpSpPr>
            <a:xfrm>
              <a:off x="3088836" y="2281902"/>
              <a:ext cx="252028" cy="506165"/>
              <a:chOff x="1115616" y="2317613"/>
              <a:chExt cx="252028" cy="506165"/>
            </a:xfrm>
          </p:grpSpPr>
          <p:sp>
            <p:nvSpPr>
              <p:cNvPr id="33" name="Ellipse 32"/>
              <p:cNvSpPr/>
              <p:nvPr/>
            </p:nvSpPr>
            <p:spPr>
              <a:xfrm>
                <a:off x="1143071" y="2317613"/>
                <a:ext cx="197118" cy="197118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Freihandform 33"/>
              <p:cNvSpPr/>
              <p:nvPr/>
            </p:nvSpPr>
            <p:spPr>
              <a:xfrm>
                <a:off x="1115616" y="2520561"/>
                <a:ext cx="252028" cy="303217"/>
              </a:xfrm>
              <a:custGeom>
                <a:avLst/>
                <a:gdLst>
                  <a:gd name="connsiteX0" fmla="*/ 126014 w 252028"/>
                  <a:gd name="connsiteY0" fmla="*/ 0 h 303217"/>
                  <a:gd name="connsiteX1" fmla="*/ 252028 w 252028"/>
                  <a:gd name="connsiteY1" fmla="*/ 126014 h 303217"/>
                  <a:gd name="connsiteX2" fmla="*/ 252028 w 252028"/>
                  <a:gd name="connsiteY2" fmla="*/ 303217 h 303217"/>
                  <a:gd name="connsiteX3" fmla="*/ 0 w 252028"/>
                  <a:gd name="connsiteY3" fmla="*/ 303217 h 303217"/>
                  <a:gd name="connsiteX4" fmla="*/ 0 w 252028"/>
                  <a:gd name="connsiteY4" fmla="*/ 126014 h 303217"/>
                  <a:gd name="connsiteX5" fmla="*/ 126014 w 252028"/>
                  <a:gd name="connsiteY5" fmla="*/ 0 h 303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2028" h="303217">
                    <a:moveTo>
                      <a:pt x="126014" y="0"/>
                    </a:moveTo>
                    <a:cubicBezTo>
                      <a:pt x="195610" y="0"/>
                      <a:pt x="252028" y="56418"/>
                      <a:pt x="252028" y="126014"/>
                    </a:cubicBezTo>
                    <a:lnTo>
                      <a:pt x="252028" y="303217"/>
                    </a:lnTo>
                    <a:lnTo>
                      <a:pt x="0" y="303217"/>
                    </a:lnTo>
                    <a:lnTo>
                      <a:pt x="0" y="126014"/>
                    </a:lnTo>
                    <a:cubicBezTo>
                      <a:pt x="0" y="56418"/>
                      <a:pt x="56418" y="0"/>
                      <a:pt x="126014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2" name="Textfeld 61"/>
            <p:cNvSpPr txBox="1"/>
            <p:nvPr/>
          </p:nvSpPr>
          <p:spPr>
            <a:xfrm>
              <a:off x="2647663" y="1923678"/>
              <a:ext cx="1669047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Homework activities</a:t>
              </a:r>
            </a:p>
          </p:txBody>
        </p:sp>
        <p:sp>
          <p:nvSpPr>
            <p:cNvPr id="65" name="Rechteck 64"/>
            <p:cNvSpPr/>
            <p:nvPr/>
          </p:nvSpPr>
          <p:spPr>
            <a:xfrm>
              <a:off x="465659" y="1370013"/>
              <a:ext cx="4021868" cy="216322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1600" dirty="0">
                  <a:solidFill>
                    <a:schemeClr val="tx2"/>
                  </a:solidFill>
                </a:rPr>
                <a:t>Traditional classroom</a:t>
              </a:r>
            </a:p>
          </p:txBody>
        </p:sp>
        <p:cxnSp>
          <p:nvCxnSpPr>
            <p:cNvPr id="68" name="Gerader Verbinder 67"/>
            <p:cNvCxnSpPr/>
            <p:nvPr/>
          </p:nvCxnSpPr>
          <p:spPr>
            <a:xfrm>
              <a:off x="2519772" y="1738063"/>
              <a:ext cx="0" cy="1427124"/>
            </a:xfrm>
            <a:prstGeom prst="lin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71" name="Gruppieren 70"/>
          <p:cNvGrpSpPr/>
          <p:nvPr/>
        </p:nvGrpSpPr>
        <p:grpSpPr>
          <a:xfrm>
            <a:off x="4437112" y="1703875"/>
            <a:ext cx="4222856" cy="2163225"/>
            <a:chOff x="4452832" y="1369219"/>
            <a:chExt cx="4222856" cy="2163225"/>
          </a:xfrm>
        </p:grpSpPr>
        <p:grpSp>
          <p:nvGrpSpPr>
            <p:cNvPr id="39" name="Gruppieren 38"/>
            <p:cNvGrpSpPr/>
            <p:nvPr/>
          </p:nvGrpSpPr>
          <p:grpSpPr>
            <a:xfrm>
              <a:off x="5336483" y="2334565"/>
              <a:ext cx="532293" cy="358210"/>
              <a:chOff x="5185406" y="3575626"/>
              <a:chExt cx="532293" cy="358210"/>
            </a:xfrm>
            <a:solidFill>
              <a:schemeClr val="accent3"/>
            </a:solidFill>
          </p:grpSpPr>
          <p:sp>
            <p:nvSpPr>
              <p:cNvPr id="40" name="Freeform 139"/>
              <p:cNvSpPr>
                <a:spLocks/>
              </p:cNvSpPr>
              <p:nvPr/>
            </p:nvSpPr>
            <p:spPr bwMode="auto">
              <a:xfrm>
                <a:off x="5217210" y="3575626"/>
                <a:ext cx="470360" cy="271168"/>
              </a:xfrm>
              <a:custGeom>
                <a:avLst/>
                <a:gdLst>
                  <a:gd name="T0" fmla="*/ 10 w 108"/>
                  <a:gd name="T1" fmla="*/ 10 h 62"/>
                  <a:gd name="T2" fmla="*/ 98 w 108"/>
                  <a:gd name="T3" fmla="*/ 10 h 62"/>
                  <a:gd name="T4" fmla="*/ 98 w 108"/>
                  <a:gd name="T5" fmla="*/ 62 h 62"/>
                  <a:gd name="T6" fmla="*/ 108 w 108"/>
                  <a:gd name="T7" fmla="*/ 62 h 62"/>
                  <a:gd name="T8" fmla="*/ 108 w 108"/>
                  <a:gd name="T9" fmla="*/ 10 h 62"/>
                  <a:gd name="T10" fmla="*/ 98 w 108"/>
                  <a:gd name="T11" fmla="*/ 0 h 62"/>
                  <a:gd name="T12" fmla="*/ 10 w 108"/>
                  <a:gd name="T13" fmla="*/ 0 h 62"/>
                  <a:gd name="T14" fmla="*/ 0 w 108"/>
                  <a:gd name="T15" fmla="*/ 10 h 62"/>
                  <a:gd name="T16" fmla="*/ 0 w 108"/>
                  <a:gd name="T17" fmla="*/ 62 h 62"/>
                  <a:gd name="T18" fmla="*/ 10 w 108"/>
                  <a:gd name="T19" fmla="*/ 62 h 62"/>
                  <a:gd name="T20" fmla="*/ 10 w 108"/>
                  <a:gd name="T21" fmla="*/ 1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8" h="62">
                    <a:moveTo>
                      <a:pt x="10" y="10"/>
                    </a:moveTo>
                    <a:cubicBezTo>
                      <a:pt x="98" y="10"/>
                      <a:pt x="98" y="10"/>
                      <a:pt x="98" y="10"/>
                    </a:cubicBezTo>
                    <a:cubicBezTo>
                      <a:pt x="98" y="62"/>
                      <a:pt x="98" y="62"/>
                      <a:pt x="98" y="62"/>
                    </a:cubicBezTo>
                    <a:cubicBezTo>
                      <a:pt x="108" y="62"/>
                      <a:pt x="108" y="62"/>
                      <a:pt x="108" y="62"/>
                    </a:cubicBezTo>
                    <a:cubicBezTo>
                      <a:pt x="108" y="10"/>
                      <a:pt x="108" y="10"/>
                      <a:pt x="108" y="10"/>
                    </a:cubicBezTo>
                    <a:cubicBezTo>
                      <a:pt x="108" y="4"/>
                      <a:pt x="104" y="0"/>
                      <a:pt x="98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4" y="0"/>
                      <a:pt x="0" y="4"/>
                      <a:pt x="0" y="10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10" y="62"/>
                      <a:pt x="10" y="62"/>
                      <a:pt x="10" y="62"/>
                    </a:cubicBezTo>
                    <a:lnTo>
                      <a:pt x="10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1" name="Freeform 140"/>
              <p:cNvSpPr>
                <a:spLocks noEditPoints="1"/>
              </p:cNvSpPr>
              <p:nvPr/>
            </p:nvSpPr>
            <p:spPr bwMode="auto">
              <a:xfrm>
                <a:off x="5185406" y="3868555"/>
                <a:ext cx="532293" cy="65281"/>
              </a:xfrm>
              <a:custGeom>
                <a:avLst/>
                <a:gdLst>
                  <a:gd name="T0" fmla="*/ 5 w 122"/>
                  <a:gd name="T1" fmla="*/ 15 h 15"/>
                  <a:gd name="T2" fmla="*/ 117 w 122"/>
                  <a:gd name="T3" fmla="*/ 15 h 15"/>
                  <a:gd name="T4" fmla="*/ 121 w 122"/>
                  <a:gd name="T5" fmla="*/ 11 h 15"/>
                  <a:gd name="T6" fmla="*/ 122 w 122"/>
                  <a:gd name="T7" fmla="*/ 4 h 15"/>
                  <a:gd name="T8" fmla="*/ 118 w 122"/>
                  <a:gd name="T9" fmla="*/ 0 h 15"/>
                  <a:gd name="T10" fmla="*/ 4 w 122"/>
                  <a:gd name="T11" fmla="*/ 0 h 15"/>
                  <a:gd name="T12" fmla="*/ 0 w 122"/>
                  <a:gd name="T13" fmla="*/ 4 h 15"/>
                  <a:gd name="T14" fmla="*/ 1 w 122"/>
                  <a:gd name="T15" fmla="*/ 11 h 15"/>
                  <a:gd name="T16" fmla="*/ 5 w 122"/>
                  <a:gd name="T17" fmla="*/ 15 h 15"/>
                  <a:gd name="T18" fmla="*/ 12 w 122"/>
                  <a:gd name="T19" fmla="*/ 4 h 15"/>
                  <a:gd name="T20" fmla="*/ 15 w 122"/>
                  <a:gd name="T21" fmla="*/ 8 h 15"/>
                  <a:gd name="T22" fmla="*/ 12 w 122"/>
                  <a:gd name="T23" fmla="*/ 11 h 15"/>
                  <a:gd name="T24" fmla="*/ 9 w 122"/>
                  <a:gd name="T25" fmla="*/ 8 h 15"/>
                  <a:gd name="T26" fmla="*/ 12 w 122"/>
                  <a:gd name="T27" fmla="*/ 4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22" h="15">
                    <a:moveTo>
                      <a:pt x="5" y="15"/>
                    </a:moveTo>
                    <a:cubicBezTo>
                      <a:pt x="117" y="15"/>
                      <a:pt x="117" y="15"/>
                      <a:pt x="117" y="15"/>
                    </a:cubicBezTo>
                    <a:cubicBezTo>
                      <a:pt x="119" y="15"/>
                      <a:pt x="120" y="13"/>
                      <a:pt x="121" y="11"/>
                    </a:cubicBezTo>
                    <a:cubicBezTo>
                      <a:pt x="122" y="4"/>
                      <a:pt x="122" y="4"/>
                      <a:pt x="122" y="4"/>
                    </a:cubicBezTo>
                    <a:cubicBezTo>
                      <a:pt x="122" y="2"/>
                      <a:pt x="120" y="0"/>
                      <a:pt x="118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2" y="13"/>
                      <a:pt x="3" y="15"/>
                      <a:pt x="5" y="15"/>
                    </a:cubicBezTo>
                    <a:close/>
                    <a:moveTo>
                      <a:pt x="12" y="4"/>
                    </a:moveTo>
                    <a:cubicBezTo>
                      <a:pt x="13" y="4"/>
                      <a:pt x="15" y="6"/>
                      <a:pt x="15" y="8"/>
                    </a:cubicBezTo>
                    <a:cubicBezTo>
                      <a:pt x="15" y="9"/>
                      <a:pt x="13" y="11"/>
                      <a:pt x="12" y="11"/>
                    </a:cubicBezTo>
                    <a:cubicBezTo>
                      <a:pt x="10" y="11"/>
                      <a:pt x="9" y="9"/>
                      <a:pt x="9" y="8"/>
                    </a:cubicBezTo>
                    <a:cubicBezTo>
                      <a:pt x="9" y="6"/>
                      <a:pt x="10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</p:grpSp>
        <p:grpSp>
          <p:nvGrpSpPr>
            <p:cNvPr id="43" name="Gruppieren 42"/>
            <p:cNvGrpSpPr>
              <a:grpSpLocks noChangeAspect="1"/>
            </p:cNvGrpSpPr>
            <p:nvPr/>
          </p:nvGrpSpPr>
          <p:grpSpPr>
            <a:xfrm>
              <a:off x="5646194" y="2412794"/>
              <a:ext cx="76469" cy="153578"/>
              <a:chOff x="1115616" y="2317613"/>
              <a:chExt cx="252028" cy="506165"/>
            </a:xfrm>
            <a:solidFill>
              <a:schemeClr val="accent2"/>
            </a:solidFill>
          </p:grpSpPr>
          <p:sp>
            <p:nvSpPr>
              <p:cNvPr id="44" name="Ellipse 43"/>
              <p:cNvSpPr/>
              <p:nvPr/>
            </p:nvSpPr>
            <p:spPr>
              <a:xfrm>
                <a:off x="1143071" y="2317613"/>
                <a:ext cx="197118" cy="19711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Freihandform 44"/>
              <p:cNvSpPr/>
              <p:nvPr/>
            </p:nvSpPr>
            <p:spPr>
              <a:xfrm>
                <a:off x="1115616" y="2520561"/>
                <a:ext cx="252028" cy="303217"/>
              </a:xfrm>
              <a:custGeom>
                <a:avLst/>
                <a:gdLst>
                  <a:gd name="connsiteX0" fmla="*/ 126014 w 252028"/>
                  <a:gd name="connsiteY0" fmla="*/ 0 h 303217"/>
                  <a:gd name="connsiteX1" fmla="*/ 252028 w 252028"/>
                  <a:gd name="connsiteY1" fmla="*/ 126014 h 303217"/>
                  <a:gd name="connsiteX2" fmla="*/ 252028 w 252028"/>
                  <a:gd name="connsiteY2" fmla="*/ 303217 h 303217"/>
                  <a:gd name="connsiteX3" fmla="*/ 0 w 252028"/>
                  <a:gd name="connsiteY3" fmla="*/ 303217 h 303217"/>
                  <a:gd name="connsiteX4" fmla="*/ 0 w 252028"/>
                  <a:gd name="connsiteY4" fmla="*/ 126014 h 303217"/>
                  <a:gd name="connsiteX5" fmla="*/ 126014 w 252028"/>
                  <a:gd name="connsiteY5" fmla="*/ 0 h 303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2028" h="303217">
                    <a:moveTo>
                      <a:pt x="126014" y="0"/>
                    </a:moveTo>
                    <a:cubicBezTo>
                      <a:pt x="195610" y="0"/>
                      <a:pt x="252028" y="56418"/>
                      <a:pt x="252028" y="126014"/>
                    </a:cubicBezTo>
                    <a:lnTo>
                      <a:pt x="252028" y="303217"/>
                    </a:lnTo>
                    <a:lnTo>
                      <a:pt x="0" y="303217"/>
                    </a:lnTo>
                    <a:lnTo>
                      <a:pt x="0" y="126014"/>
                    </a:lnTo>
                    <a:cubicBezTo>
                      <a:pt x="0" y="56418"/>
                      <a:pt x="56418" y="0"/>
                      <a:pt x="12601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6" name="Gruppieren 35"/>
            <p:cNvGrpSpPr>
              <a:grpSpLocks noChangeAspect="1"/>
            </p:cNvGrpSpPr>
            <p:nvPr/>
          </p:nvGrpSpPr>
          <p:grpSpPr>
            <a:xfrm>
              <a:off x="5139059" y="2334565"/>
              <a:ext cx="252028" cy="506165"/>
              <a:chOff x="1115616" y="2317613"/>
              <a:chExt cx="252028" cy="506165"/>
            </a:xfrm>
          </p:grpSpPr>
          <p:sp>
            <p:nvSpPr>
              <p:cNvPr id="37" name="Ellipse 36"/>
              <p:cNvSpPr/>
              <p:nvPr/>
            </p:nvSpPr>
            <p:spPr>
              <a:xfrm>
                <a:off x="1143071" y="2317613"/>
                <a:ext cx="197118" cy="197118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Freihandform 37"/>
              <p:cNvSpPr/>
              <p:nvPr/>
            </p:nvSpPr>
            <p:spPr>
              <a:xfrm>
                <a:off x="1115616" y="2520561"/>
                <a:ext cx="252028" cy="303217"/>
              </a:xfrm>
              <a:custGeom>
                <a:avLst/>
                <a:gdLst>
                  <a:gd name="connsiteX0" fmla="*/ 126014 w 252028"/>
                  <a:gd name="connsiteY0" fmla="*/ 0 h 303217"/>
                  <a:gd name="connsiteX1" fmla="*/ 252028 w 252028"/>
                  <a:gd name="connsiteY1" fmla="*/ 126014 h 303217"/>
                  <a:gd name="connsiteX2" fmla="*/ 252028 w 252028"/>
                  <a:gd name="connsiteY2" fmla="*/ 303217 h 303217"/>
                  <a:gd name="connsiteX3" fmla="*/ 0 w 252028"/>
                  <a:gd name="connsiteY3" fmla="*/ 303217 h 303217"/>
                  <a:gd name="connsiteX4" fmla="*/ 0 w 252028"/>
                  <a:gd name="connsiteY4" fmla="*/ 126014 h 303217"/>
                  <a:gd name="connsiteX5" fmla="*/ 126014 w 252028"/>
                  <a:gd name="connsiteY5" fmla="*/ 0 h 303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2028" h="303217">
                    <a:moveTo>
                      <a:pt x="126014" y="0"/>
                    </a:moveTo>
                    <a:cubicBezTo>
                      <a:pt x="195610" y="0"/>
                      <a:pt x="252028" y="56418"/>
                      <a:pt x="252028" y="126014"/>
                    </a:cubicBezTo>
                    <a:lnTo>
                      <a:pt x="252028" y="303217"/>
                    </a:lnTo>
                    <a:lnTo>
                      <a:pt x="0" y="303217"/>
                    </a:lnTo>
                    <a:lnTo>
                      <a:pt x="0" y="126014"/>
                    </a:lnTo>
                    <a:cubicBezTo>
                      <a:pt x="0" y="56418"/>
                      <a:pt x="56418" y="0"/>
                      <a:pt x="126014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" name="Gruppieren 48"/>
            <p:cNvGrpSpPr>
              <a:grpSpLocks noChangeAspect="1"/>
            </p:cNvGrpSpPr>
            <p:nvPr/>
          </p:nvGrpSpPr>
          <p:grpSpPr>
            <a:xfrm>
              <a:off x="7517885" y="2364759"/>
              <a:ext cx="252028" cy="506165"/>
              <a:chOff x="1115616" y="2317613"/>
              <a:chExt cx="252028" cy="506165"/>
            </a:xfrm>
          </p:grpSpPr>
          <p:sp>
            <p:nvSpPr>
              <p:cNvPr id="50" name="Ellipse 49"/>
              <p:cNvSpPr/>
              <p:nvPr/>
            </p:nvSpPr>
            <p:spPr>
              <a:xfrm>
                <a:off x="1143071" y="2317613"/>
                <a:ext cx="197118" cy="197118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Freihandform 50"/>
              <p:cNvSpPr/>
              <p:nvPr/>
            </p:nvSpPr>
            <p:spPr>
              <a:xfrm>
                <a:off x="1115616" y="2520561"/>
                <a:ext cx="252028" cy="303217"/>
              </a:xfrm>
              <a:custGeom>
                <a:avLst/>
                <a:gdLst>
                  <a:gd name="connsiteX0" fmla="*/ 126014 w 252028"/>
                  <a:gd name="connsiteY0" fmla="*/ 0 h 303217"/>
                  <a:gd name="connsiteX1" fmla="*/ 252028 w 252028"/>
                  <a:gd name="connsiteY1" fmla="*/ 126014 h 303217"/>
                  <a:gd name="connsiteX2" fmla="*/ 252028 w 252028"/>
                  <a:gd name="connsiteY2" fmla="*/ 303217 h 303217"/>
                  <a:gd name="connsiteX3" fmla="*/ 0 w 252028"/>
                  <a:gd name="connsiteY3" fmla="*/ 303217 h 303217"/>
                  <a:gd name="connsiteX4" fmla="*/ 0 w 252028"/>
                  <a:gd name="connsiteY4" fmla="*/ 126014 h 303217"/>
                  <a:gd name="connsiteX5" fmla="*/ 126014 w 252028"/>
                  <a:gd name="connsiteY5" fmla="*/ 0 h 303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2028" h="303217">
                    <a:moveTo>
                      <a:pt x="126014" y="0"/>
                    </a:moveTo>
                    <a:cubicBezTo>
                      <a:pt x="195610" y="0"/>
                      <a:pt x="252028" y="56418"/>
                      <a:pt x="252028" y="126014"/>
                    </a:cubicBezTo>
                    <a:lnTo>
                      <a:pt x="252028" y="303217"/>
                    </a:lnTo>
                    <a:lnTo>
                      <a:pt x="0" y="303217"/>
                    </a:lnTo>
                    <a:lnTo>
                      <a:pt x="0" y="126014"/>
                    </a:lnTo>
                    <a:cubicBezTo>
                      <a:pt x="0" y="56418"/>
                      <a:pt x="56418" y="0"/>
                      <a:pt x="126014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2" name="Gruppieren 51"/>
            <p:cNvGrpSpPr>
              <a:grpSpLocks noChangeAspect="1"/>
            </p:cNvGrpSpPr>
            <p:nvPr/>
          </p:nvGrpSpPr>
          <p:grpSpPr>
            <a:xfrm>
              <a:off x="6949003" y="2502729"/>
              <a:ext cx="252028" cy="506165"/>
              <a:chOff x="1115616" y="2317613"/>
              <a:chExt cx="252028" cy="506165"/>
            </a:xfrm>
          </p:grpSpPr>
          <p:sp>
            <p:nvSpPr>
              <p:cNvPr id="53" name="Ellipse 52"/>
              <p:cNvSpPr/>
              <p:nvPr/>
            </p:nvSpPr>
            <p:spPr>
              <a:xfrm>
                <a:off x="1143071" y="2317613"/>
                <a:ext cx="197118" cy="197118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Freihandform 53"/>
              <p:cNvSpPr/>
              <p:nvPr/>
            </p:nvSpPr>
            <p:spPr>
              <a:xfrm>
                <a:off x="1115616" y="2520561"/>
                <a:ext cx="252028" cy="303217"/>
              </a:xfrm>
              <a:custGeom>
                <a:avLst/>
                <a:gdLst>
                  <a:gd name="connsiteX0" fmla="*/ 126014 w 252028"/>
                  <a:gd name="connsiteY0" fmla="*/ 0 h 303217"/>
                  <a:gd name="connsiteX1" fmla="*/ 252028 w 252028"/>
                  <a:gd name="connsiteY1" fmla="*/ 126014 h 303217"/>
                  <a:gd name="connsiteX2" fmla="*/ 252028 w 252028"/>
                  <a:gd name="connsiteY2" fmla="*/ 303217 h 303217"/>
                  <a:gd name="connsiteX3" fmla="*/ 0 w 252028"/>
                  <a:gd name="connsiteY3" fmla="*/ 303217 h 303217"/>
                  <a:gd name="connsiteX4" fmla="*/ 0 w 252028"/>
                  <a:gd name="connsiteY4" fmla="*/ 126014 h 303217"/>
                  <a:gd name="connsiteX5" fmla="*/ 126014 w 252028"/>
                  <a:gd name="connsiteY5" fmla="*/ 0 h 303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2028" h="303217">
                    <a:moveTo>
                      <a:pt x="126014" y="0"/>
                    </a:moveTo>
                    <a:cubicBezTo>
                      <a:pt x="195610" y="0"/>
                      <a:pt x="252028" y="56418"/>
                      <a:pt x="252028" y="126014"/>
                    </a:cubicBezTo>
                    <a:lnTo>
                      <a:pt x="252028" y="303217"/>
                    </a:lnTo>
                    <a:lnTo>
                      <a:pt x="0" y="303217"/>
                    </a:lnTo>
                    <a:lnTo>
                      <a:pt x="0" y="126014"/>
                    </a:lnTo>
                    <a:cubicBezTo>
                      <a:pt x="0" y="56418"/>
                      <a:pt x="56418" y="0"/>
                      <a:pt x="126014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8" name="Flussdiagramm: Daten 57"/>
            <p:cNvSpPr/>
            <p:nvPr/>
          </p:nvSpPr>
          <p:spPr>
            <a:xfrm>
              <a:off x="7087899" y="2682910"/>
              <a:ext cx="815693" cy="197768"/>
            </a:xfrm>
            <a:prstGeom prst="flowChartInputOutpu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6" name="Gruppieren 45"/>
            <p:cNvGrpSpPr>
              <a:grpSpLocks noChangeAspect="1"/>
            </p:cNvGrpSpPr>
            <p:nvPr/>
          </p:nvGrpSpPr>
          <p:grpSpPr>
            <a:xfrm>
              <a:off x="7794277" y="2477135"/>
              <a:ext cx="252028" cy="506165"/>
              <a:chOff x="1115616" y="2317613"/>
              <a:chExt cx="252028" cy="506165"/>
            </a:xfrm>
          </p:grpSpPr>
          <p:sp>
            <p:nvSpPr>
              <p:cNvPr id="47" name="Ellipse 46"/>
              <p:cNvSpPr/>
              <p:nvPr/>
            </p:nvSpPr>
            <p:spPr>
              <a:xfrm>
                <a:off x="1143071" y="2317613"/>
                <a:ext cx="197118" cy="197118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Freihandform 47"/>
              <p:cNvSpPr/>
              <p:nvPr/>
            </p:nvSpPr>
            <p:spPr>
              <a:xfrm>
                <a:off x="1115616" y="2520561"/>
                <a:ext cx="252028" cy="303217"/>
              </a:xfrm>
              <a:custGeom>
                <a:avLst/>
                <a:gdLst>
                  <a:gd name="connsiteX0" fmla="*/ 126014 w 252028"/>
                  <a:gd name="connsiteY0" fmla="*/ 0 h 303217"/>
                  <a:gd name="connsiteX1" fmla="*/ 252028 w 252028"/>
                  <a:gd name="connsiteY1" fmla="*/ 126014 h 303217"/>
                  <a:gd name="connsiteX2" fmla="*/ 252028 w 252028"/>
                  <a:gd name="connsiteY2" fmla="*/ 303217 h 303217"/>
                  <a:gd name="connsiteX3" fmla="*/ 0 w 252028"/>
                  <a:gd name="connsiteY3" fmla="*/ 303217 h 303217"/>
                  <a:gd name="connsiteX4" fmla="*/ 0 w 252028"/>
                  <a:gd name="connsiteY4" fmla="*/ 126014 h 303217"/>
                  <a:gd name="connsiteX5" fmla="*/ 126014 w 252028"/>
                  <a:gd name="connsiteY5" fmla="*/ 0 h 303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2028" h="303217">
                    <a:moveTo>
                      <a:pt x="126014" y="0"/>
                    </a:moveTo>
                    <a:cubicBezTo>
                      <a:pt x="195610" y="0"/>
                      <a:pt x="252028" y="56418"/>
                      <a:pt x="252028" y="126014"/>
                    </a:cubicBezTo>
                    <a:lnTo>
                      <a:pt x="252028" y="303217"/>
                    </a:lnTo>
                    <a:lnTo>
                      <a:pt x="0" y="303217"/>
                    </a:lnTo>
                    <a:lnTo>
                      <a:pt x="0" y="126014"/>
                    </a:lnTo>
                    <a:cubicBezTo>
                      <a:pt x="0" y="56418"/>
                      <a:pt x="56418" y="0"/>
                      <a:pt x="126014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5" name="Gruppieren 54"/>
            <p:cNvGrpSpPr>
              <a:grpSpLocks noChangeAspect="1"/>
            </p:cNvGrpSpPr>
            <p:nvPr/>
          </p:nvGrpSpPr>
          <p:grpSpPr>
            <a:xfrm>
              <a:off x="7214038" y="2597008"/>
              <a:ext cx="252028" cy="506165"/>
              <a:chOff x="1115616" y="2317613"/>
              <a:chExt cx="252028" cy="506165"/>
            </a:xfrm>
          </p:grpSpPr>
          <p:sp>
            <p:nvSpPr>
              <p:cNvPr id="56" name="Ellipse 55"/>
              <p:cNvSpPr/>
              <p:nvPr/>
            </p:nvSpPr>
            <p:spPr>
              <a:xfrm>
                <a:off x="1143071" y="2317613"/>
                <a:ext cx="197118" cy="197118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Freihandform 56"/>
              <p:cNvSpPr/>
              <p:nvPr/>
            </p:nvSpPr>
            <p:spPr>
              <a:xfrm>
                <a:off x="1115616" y="2520561"/>
                <a:ext cx="252028" cy="303217"/>
              </a:xfrm>
              <a:custGeom>
                <a:avLst/>
                <a:gdLst>
                  <a:gd name="connsiteX0" fmla="*/ 126014 w 252028"/>
                  <a:gd name="connsiteY0" fmla="*/ 0 h 303217"/>
                  <a:gd name="connsiteX1" fmla="*/ 252028 w 252028"/>
                  <a:gd name="connsiteY1" fmla="*/ 126014 h 303217"/>
                  <a:gd name="connsiteX2" fmla="*/ 252028 w 252028"/>
                  <a:gd name="connsiteY2" fmla="*/ 303217 h 303217"/>
                  <a:gd name="connsiteX3" fmla="*/ 0 w 252028"/>
                  <a:gd name="connsiteY3" fmla="*/ 303217 h 303217"/>
                  <a:gd name="connsiteX4" fmla="*/ 0 w 252028"/>
                  <a:gd name="connsiteY4" fmla="*/ 126014 h 303217"/>
                  <a:gd name="connsiteX5" fmla="*/ 126014 w 252028"/>
                  <a:gd name="connsiteY5" fmla="*/ 0 h 303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2028" h="303217">
                    <a:moveTo>
                      <a:pt x="126014" y="0"/>
                    </a:moveTo>
                    <a:cubicBezTo>
                      <a:pt x="195610" y="0"/>
                      <a:pt x="252028" y="56418"/>
                      <a:pt x="252028" y="126014"/>
                    </a:cubicBezTo>
                    <a:lnTo>
                      <a:pt x="252028" y="303217"/>
                    </a:lnTo>
                    <a:lnTo>
                      <a:pt x="0" y="303217"/>
                    </a:lnTo>
                    <a:lnTo>
                      <a:pt x="0" y="126014"/>
                    </a:lnTo>
                    <a:cubicBezTo>
                      <a:pt x="0" y="56418"/>
                      <a:pt x="56418" y="0"/>
                      <a:pt x="126014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9" name="Gruppieren 58"/>
            <p:cNvGrpSpPr>
              <a:grpSpLocks noChangeAspect="1"/>
            </p:cNvGrpSpPr>
            <p:nvPr/>
          </p:nvGrpSpPr>
          <p:grpSpPr>
            <a:xfrm>
              <a:off x="8226820" y="2271844"/>
              <a:ext cx="252028" cy="506165"/>
              <a:chOff x="1115616" y="2317613"/>
              <a:chExt cx="252028" cy="506165"/>
            </a:xfrm>
            <a:solidFill>
              <a:schemeClr val="accent2"/>
            </a:solidFill>
          </p:grpSpPr>
          <p:sp>
            <p:nvSpPr>
              <p:cNvPr id="60" name="Ellipse 59"/>
              <p:cNvSpPr/>
              <p:nvPr/>
            </p:nvSpPr>
            <p:spPr>
              <a:xfrm>
                <a:off x="1143071" y="2317613"/>
                <a:ext cx="197118" cy="19711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Freihandform 60"/>
              <p:cNvSpPr/>
              <p:nvPr/>
            </p:nvSpPr>
            <p:spPr>
              <a:xfrm>
                <a:off x="1115616" y="2520561"/>
                <a:ext cx="252028" cy="303217"/>
              </a:xfrm>
              <a:custGeom>
                <a:avLst/>
                <a:gdLst>
                  <a:gd name="connsiteX0" fmla="*/ 126014 w 252028"/>
                  <a:gd name="connsiteY0" fmla="*/ 0 h 303217"/>
                  <a:gd name="connsiteX1" fmla="*/ 252028 w 252028"/>
                  <a:gd name="connsiteY1" fmla="*/ 126014 h 303217"/>
                  <a:gd name="connsiteX2" fmla="*/ 252028 w 252028"/>
                  <a:gd name="connsiteY2" fmla="*/ 303217 h 303217"/>
                  <a:gd name="connsiteX3" fmla="*/ 0 w 252028"/>
                  <a:gd name="connsiteY3" fmla="*/ 303217 h 303217"/>
                  <a:gd name="connsiteX4" fmla="*/ 0 w 252028"/>
                  <a:gd name="connsiteY4" fmla="*/ 126014 h 303217"/>
                  <a:gd name="connsiteX5" fmla="*/ 126014 w 252028"/>
                  <a:gd name="connsiteY5" fmla="*/ 0 h 303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2028" h="303217">
                    <a:moveTo>
                      <a:pt x="126014" y="0"/>
                    </a:moveTo>
                    <a:cubicBezTo>
                      <a:pt x="195610" y="0"/>
                      <a:pt x="252028" y="56418"/>
                      <a:pt x="252028" y="126014"/>
                    </a:cubicBezTo>
                    <a:lnTo>
                      <a:pt x="252028" y="303217"/>
                    </a:lnTo>
                    <a:lnTo>
                      <a:pt x="0" y="303217"/>
                    </a:lnTo>
                    <a:lnTo>
                      <a:pt x="0" y="126014"/>
                    </a:lnTo>
                    <a:cubicBezTo>
                      <a:pt x="0" y="56418"/>
                      <a:pt x="56418" y="0"/>
                      <a:pt x="12601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3" name="Textfeld 62"/>
            <p:cNvSpPr txBox="1"/>
            <p:nvPr/>
          </p:nvSpPr>
          <p:spPr>
            <a:xfrm>
              <a:off x="5151742" y="1923678"/>
              <a:ext cx="742511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Lecture</a:t>
              </a:r>
            </a:p>
          </p:txBody>
        </p:sp>
        <p:sp>
          <p:nvSpPr>
            <p:cNvPr id="64" name="Textfeld 63"/>
            <p:cNvSpPr txBox="1"/>
            <p:nvPr/>
          </p:nvSpPr>
          <p:spPr>
            <a:xfrm>
              <a:off x="6792592" y="1923678"/>
              <a:ext cx="1669048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Classroom activities</a:t>
              </a:r>
            </a:p>
          </p:txBody>
        </p:sp>
        <p:sp>
          <p:nvSpPr>
            <p:cNvPr id="66" name="Rechteck 65"/>
            <p:cNvSpPr/>
            <p:nvPr/>
          </p:nvSpPr>
          <p:spPr>
            <a:xfrm>
              <a:off x="4653820" y="1369219"/>
              <a:ext cx="4021868" cy="216322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600" dirty="0">
                  <a:solidFill>
                    <a:schemeClr val="tx2"/>
                  </a:solidFill>
                </a:rPr>
                <a:t>Flipped classroom</a:t>
              </a:r>
            </a:p>
          </p:txBody>
        </p:sp>
        <p:sp>
          <p:nvSpPr>
            <p:cNvPr id="13" name="Gleichschenkliges Dreieck 12"/>
            <p:cNvSpPr/>
            <p:nvPr/>
          </p:nvSpPr>
          <p:spPr>
            <a:xfrm rot="5400000">
              <a:off x="3822762" y="2278746"/>
              <a:ext cx="1620180" cy="360040"/>
            </a:xfrm>
            <a:prstGeom prst="triangle">
              <a:avLst/>
            </a:prstGeom>
            <a:solidFill>
              <a:schemeClr val="tx2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9" name="Gerader Verbinder 68"/>
            <p:cNvCxnSpPr/>
            <p:nvPr/>
          </p:nvCxnSpPr>
          <p:spPr>
            <a:xfrm>
              <a:off x="6664754" y="1738063"/>
              <a:ext cx="0" cy="1427124"/>
            </a:xfrm>
            <a:prstGeom prst="lin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aphicFrame>
        <p:nvGraphicFramePr>
          <p:cNvPr id="67" name="Tabelle 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0509118"/>
              </p:ext>
            </p:extLst>
          </p:nvPr>
        </p:nvGraphicFramePr>
        <p:xfrm>
          <a:off x="468000" y="4284000"/>
          <a:ext cx="8206402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9841">
                  <a:extLst>
                    <a:ext uri="{9D8B030D-6E8A-4147-A177-3AD203B41FA5}">
                      <a16:colId xmlns:a16="http://schemas.microsoft.com/office/drawing/2014/main" val="514786391"/>
                    </a:ext>
                  </a:extLst>
                </a:gridCol>
                <a:gridCol w="6516561">
                  <a:extLst>
                    <a:ext uri="{9D8B030D-6E8A-4147-A177-3AD203B41FA5}">
                      <a16:colId xmlns:a16="http://schemas.microsoft.com/office/drawing/2014/main" val="8976203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400" dirty="0" err="1">
                          <a:solidFill>
                            <a:schemeClr val="tx1"/>
                          </a:solidFill>
                        </a:rPr>
                        <a:t>Recommendation</a:t>
                      </a:r>
                      <a:endParaRPr lang="de-DE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de-DE" sz="1400" b="0" dirty="0">
                          <a:solidFill>
                            <a:schemeClr val="tx1"/>
                          </a:solidFill>
                        </a:rPr>
                        <a:t>Use</a:t>
                      </a:r>
                      <a:r>
                        <a:rPr lang="en-US" altLang="de-DE" sz="1400" b="0" baseline="0" dirty="0">
                          <a:solidFill>
                            <a:schemeClr val="tx1"/>
                          </a:solidFill>
                        </a:rPr>
                        <a:t> s</a:t>
                      </a:r>
                      <a:r>
                        <a:rPr lang="en-US" altLang="de-DE" sz="1400" b="0" dirty="0">
                          <a:solidFill>
                            <a:schemeClr val="tx1"/>
                          </a:solidFill>
                        </a:rPr>
                        <a:t>mall group instruction to empower students to develop critical thinking, communication and problem-solving skills.</a:t>
                      </a: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72605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5922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… and by overcoming motivational barriers through gamification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de-DE"/>
              <a:t>12.06.2018  |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“How can we wisely approach an unpredictable future?”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9765-C5F1-42F3-9922-E8747C5CD8F5}" type="slidenum">
              <a:rPr lang="de-DE" smtClean="0"/>
              <a:pPr/>
              <a:t>15</a:t>
            </a:fld>
            <a:endParaRPr lang="de-DE"/>
          </a:p>
        </p:txBody>
      </p:sp>
      <p:pic>
        <p:nvPicPr>
          <p:cNvPr id="14" name="Grafik 3" descr="http://payload152.cargocollective.com/1/0/16736/5346115/engagemen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5" y="1275606"/>
            <a:ext cx="3710272" cy="29792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3"/>
          <p:cNvSpPr>
            <a:spLocks noChangeArrowheads="1"/>
          </p:cNvSpPr>
          <p:nvPr/>
        </p:nvSpPr>
        <p:spPr bwMode="auto">
          <a:xfrm rot="16200000">
            <a:off x="7245696" y="3098037"/>
            <a:ext cx="3328831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/>
            <a:r>
              <a:rPr lang="de-DE" altLang="de-DE" sz="600" dirty="0">
                <a:ea typeface="Times New Roman" panose="02020603050405020304" pitchFamily="18" charset="0"/>
                <a:cs typeface="Arial" panose="020B0604020202020204" pitchFamily="34" charset="0"/>
              </a:rPr>
              <a:t>Picture </a:t>
            </a:r>
            <a:r>
              <a:rPr lang="de-DE" altLang="de-DE" sz="600" dirty="0" err="1">
                <a:ea typeface="Times New Roman" panose="02020603050405020304" pitchFamily="18" charset="0"/>
                <a:cs typeface="Arial" panose="020B0604020202020204" pitchFamily="34" charset="0"/>
              </a:rPr>
              <a:t>credit</a:t>
            </a:r>
            <a:r>
              <a:rPr lang="de-DE" altLang="de-DE" sz="600" dirty="0"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r>
              <a:rPr lang="en-US" altLang="de-DE" sz="600" dirty="0"/>
              <a:t>CC BY-NC 2.0 licensed </a:t>
            </a:r>
            <a:r>
              <a:rPr lang="en-US" altLang="de-DE" sz="600" dirty="0" err="1"/>
              <a:t>flickr</a:t>
            </a:r>
            <a:r>
              <a:rPr lang="en-US" altLang="de-DE" sz="600" dirty="0"/>
              <a:t> photo shared by </a:t>
            </a:r>
            <a:r>
              <a:rPr lang="en-US" altLang="de-DE" sz="600" dirty="0" err="1"/>
              <a:t>Joits</a:t>
            </a:r>
            <a:r>
              <a:rPr lang="en-US" altLang="de-DE" sz="600" dirty="0"/>
              <a:t> </a:t>
            </a:r>
            <a:endParaRPr kumimoji="0" lang="de-DE" altLang="de-DE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pSp>
        <p:nvGrpSpPr>
          <p:cNvPr id="16" name="Gruppieren 15"/>
          <p:cNvGrpSpPr/>
          <p:nvPr/>
        </p:nvGrpSpPr>
        <p:grpSpPr>
          <a:xfrm>
            <a:off x="4716016" y="1331419"/>
            <a:ext cx="3168352" cy="2932519"/>
            <a:chOff x="5014075" y="987574"/>
            <a:chExt cx="3436164" cy="3159708"/>
          </a:xfrm>
        </p:grpSpPr>
        <p:sp>
          <p:nvSpPr>
            <p:cNvPr id="17" name="Freihandform 16"/>
            <p:cNvSpPr/>
            <p:nvPr/>
          </p:nvSpPr>
          <p:spPr>
            <a:xfrm>
              <a:off x="6045825" y="987574"/>
              <a:ext cx="1372665" cy="1372665"/>
            </a:xfrm>
            <a:custGeom>
              <a:avLst/>
              <a:gdLst>
                <a:gd name="connsiteX0" fmla="*/ 0 w 1372665"/>
                <a:gd name="connsiteY0" fmla="*/ 686333 h 1372665"/>
                <a:gd name="connsiteX1" fmla="*/ 686333 w 1372665"/>
                <a:gd name="connsiteY1" fmla="*/ 0 h 1372665"/>
                <a:gd name="connsiteX2" fmla="*/ 1372666 w 1372665"/>
                <a:gd name="connsiteY2" fmla="*/ 686333 h 1372665"/>
                <a:gd name="connsiteX3" fmla="*/ 686333 w 1372665"/>
                <a:gd name="connsiteY3" fmla="*/ 1372666 h 1372665"/>
                <a:gd name="connsiteX4" fmla="*/ 0 w 1372665"/>
                <a:gd name="connsiteY4" fmla="*/ 686333 h 1372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2665" h="1372665">
                  <a:moveTo>
                    <a:pt x="0" y="686333"/>
                  </a:moveTo>
                  <a:cubicBezTo>
                    <a:pt x="0" y="307282"/>
                    <a:pt x="307282" y="0"/>
                    <a:pt x="686333" y="0"/>
                  </a:cubicBezTo>
                  <a:cubicBezTo>
                    <a:pt x="1065384" y="0"/>
                    <a:pt x="1372666" y="307282"/>
                    <a:pt x="1372666" y="686333"/>
                  </a:cubicBezTo>
                  <a:cubicBezTo>
                    <a:pt x="1372666" y="1065384"/>
                    <a:pt x="1065384" y="1372666"/>
                    <a:pt x="686333" y="1372666"/>
                  </a:cubicBezTo>
                  <a:cubicBezTo>
                    <a:pt x="307282" y="1372666"/>
                    <a:pt x="0" y="1065384"/>
                    <a:pt x="0" y="686333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1342" tIns="221342" rIns="221342" bIns="221342" numCol="1" spcCol="1270" anchor="b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>
                  <a:solidFill>
                    <a:schemeClr val="tx2"/>
                  </a:solidFill>
                </a:rPr>
                <a:t>Action</a:t>
              </a:r>
            </a:p>
          </p:txBody>
        </p:sp>
        <p:sp>
          <p:nvSpPr>
            <p:cNvPr id="18" name="Freihandform 17"/>
            <p:cNvSpPr/>
            <p:nvPr/>
          </p:nvSpPr>
          <p:spPr>
            <a:xfrm rot="3600000">
              <a:off x="7059780" y="2326816"/>
              <a:ext cx="366141" cy="463274"/>
            </a:xfrm>
            <a:custGeom>
              <a:avLst/>
              <a:gdLst>
                <a:gd name="connsiteX0" fmla="*/ 0 w 366141"/>
                <a:gd name="connsiteY0" fmla="*/ 92655 h 463274"/>
                <a:gd name="connsiteX1" fmla="*/ 183071 w 366141"/>
                <a:gd name="connsiteY1" fmla="*/ 92655 h 463274"/>
                <a:gd name="connsiteX2" fmla="*/ 183071 w 366141"/>
                <a:gd name="connsiteY2" fmla="*/ 0 h 463274"/>
                <a:gd name="connsiteX3" fmla="*/ 366141 w 366141"/>
                <a:gd name="connsiteY3" fmla="*/ 231637 h 463274"/>
                <a:gd name="connsiteX4" fmla="*/ 183071 w 366141"/>
                <a:gd name="connsiteY4" fmla="*/ 463274 h 463274"/>
                <a:gd name="connsiteX5" fmla="*/ 183071 w 366141"/>
                <a:gd name="connsiteY5" fmla="*/ 370619 h 463274"/>
                <a:gd name="connsiteX6" fmla="*/ 0 w 366141"/>
                <a:gd name="connsiteY6" fmla="*/ 370619 h 463274"/>
                <a:gd name="connsiteX7" fmla="*/ 0 w 366141"/>
                <a:gd name="connsiteY7" fmla="*/ 92655 h 463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6141" h="463274">
                  <a:moveTo>
                    <a:pt x="0" y="92655"/>
                  </a:moveTo>
                  <a:lnTo>
                    <a:pt x="183071" y="92655"/>
                  </a:lnTo>
                  <a:lnTo>
                    <a:pt x="183071" y="0"/>
                  </a:lnTo>
                  <a:lnTo>
                    <a:pt x="366141" y="231637"/>
                  </a:lnTo>
                  <a:lnTo>
                    <a:pt x="183071" y="463274"/>
                  </a:lnTo>
                  <a:lnTo>
                    <a:pt x="183071" y="370619"/>
                  </a:lnTo>
                  <a:lnTo>
                    <a:pt x="0" y="370619"/>
                  </a:lnTo>
                  <a:lnTo>
                    <a:pt x="0" y="92655"/>
                  </a:lnTo>
                  <a:close/>
                </a:path>
              </a:pathLst>
            </a:cu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-1" tIns="92654" rIns="109842" bIns="92655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300" kern="1200"/>
            </a:p>
          </p:txBody>
        </p:sp>
        <p:sp>
          <p:nvSpPr>
            <p:cNvPr id="19" name="Freihandform 18"/>
            <p:cNvSpPr/>
            <p:nvPr/>
          </p:nvSpPr>
          <p:spPr>
            <a:xfrm>
              <a:off x="7077574" y="2774617"/>
              <a:ext cx="1372665" cy="1372665"/>
            </a:xfrm>
            <a:custGeom>
              <a:avLst/>
              <a:gdLst>
                <a:gd name="connsiteX0" fmla="*/ 0 w 1372665"/>
                <a:gd name="connsiteY0" fmla="*/ 686333 h 1372665"/>
                <a:gd name="connsiteX1" fmla="*/ 686333 w 1372665"/>
                <a:gd name="connsiteY1" fmla="*/ 0 h 1372665"/>
                <a:gd name="connsiteX2" fmla="*/ 1372666 w 1372665"/>
                <a:gd name="connsiteY2" fmla="*/ 686333 h 1372665"/>
                <a:gd name="connsiteX3" fmla="*/ 686333 w 1372665"/>
                <a:gd name="connsiteY3" fmla="*/ 1372666 h 1372665"/>
                <a:gd name="connsiteX4" fmla="*/ 0 w 1372665"/>
                <a:gd name="connsiteY4" fmla="*/ 686333 h 1372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2665" h="1372665">
                  <a:moveTo>
                    <a:pt x="0" y="686333"/>
                  </a:moveTo>
                  <a:cubicBezTo>
                    <a:pt x="0" y="307282"/>
                    <a:pt x="307282" y="0"/>
                    <a:pt x="686333" y="0"/>
                  </a:cubicBezTo>
                  <a:cubicBezTo>
                    <a:pt x="1065384" y="0"/>
                    <a:pt x="1372666" y="307282"/>
                    <a:pt x="1372666" y="686333"/>
                  </a:cubicBezTo>
                  <a:cubicBezTo>
                    <a:pt x="1372666" y="1065384"/>
                    <a:pt x="1065384" y="1372666"/>
                    <a:pt x="686333" y="1372666"/>
                  </a:cubicBezTo>
                  <a:cubicBezTo>
                    <a:pt x="307282" y="1372666"/>
                    <a:pt x="0" y="1065384"/>
                    <a:pt x="0" y="686333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1342" tIns="221342" rIns="221342" bIns="221342" numCol="1" spcCol="1270" anchor="b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>
                  <a:solidFill>
                    <a:schemeClr val="tx2"/>
                  </a:solidFill>
                </a:rPr>
                <a:t>Reward</a:t>
              </a:r>
            </a:p>
          </p:txBody>
        </p:sp>
        <p:sp>
          <p:nvSpPr>
            <p:cNvPr id="20" name="Freihandform 19"/>
            <p:cNvSpPr/>
            <p:nvPr/>
          </p:nvSpPr>
          <p:spPr>
            <a:xfrm>
              <a:off x="6559449" y="3229311"/>
              <a:ext cx="366141" cy="463275"/>
            </a:xfrm>
            <a:custGeom>
              <a:avLst/>
              <a:gdLst>
                <a:gd name="connsiteX0" fmla="*/ 0 w 366141"/>
                <a:gd name="connsiteY0" fmla="*/ 92655 h 463274"/>
                <a:gd name="connsiteX1" fmla="*/ 183071 w 366141"/>
                <a:gd name="connsiteY1" fmla="*/ 92655 h 463274"/>
                <a:gd name="connsiteX2" fmla="*/ 183071 w 366141"/>
                <a:gd name="connsiteY2" fmla="*/ 0 h 463274"/>
                <a:gd name="connsiteX3" fmla="*/ 366141 w 366141"/>
                <a:gd name="connsiteY3" fmla="*/ 231637 h 463274"/>
                <a:gd name="connsiteX4" fmla="*/ 183071 w 366141"/>
                <a:gd name="connsiteY4" fmla="*/ 463274 h 463274"/>
                <a:gd name="connsiteX5" fmla="*/ 183071 w 366141"/>
                <a:gd name="connsiteY5" fmla="*/ 370619 h 463274"/>
                <a:gd name="connsiteX6" fmla="*/ 0 w 366141"/>
                <a:gd name="connsiteY6" fmla="*/ 370619 h 463274"/>
                <a:gd name="connsiteX7" fmla="*/ 0 w 366141"/>
                <a:gd name="connsiteY7" fmla="*/ 92655 h 463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6141" h="463274">
                  <a:moveTo>
                    <a:pt x="366141" y="370619"/>
                  </a:moveTo>
                  <a:lnTo>
                    <a:pt x="183070" y="370619"/>
                  </a:lnTo>
                  <a:lnTo>
                    <a:pt x="183070" y="463274"/>
                  </a:lnTo>
                  <a:lnTo>
                    <a:pt x="0" y="231637"/>
                  </a:lnTo>
                  <a:lnTo>
                    <a:pt x="183070" y="0"/>
                  </a:lnTo>
                  <a:lnTo>
                    <a:pt x="183070" y="92655"/>
                  </a:lnTo>
                  <a:lnTo>
                    <a:pt x="366141" y="92655"/>
                  </a:lnTo>
                  <a:lnTo>
                    <a:pt x="366141" y="370619"/>
                  </a:lnTo>
                  <a:close/>
                </a:path>
              </a:pathLst>
            </a:cu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9842" tIns="92656" rIns="0" bIns="92655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300" kern="1200"/>
            </a:p>
          </p:txBody>
        </p:sp>
        <p:sp>
          <p:nvSpPr>
            <p:cNvPr id="21" name="Freihandform 20"/>
            <p:cNvSpPr/>
            <p:nvPr/>
          </p:nvSpPr>
          <p:spPr>
            <a:xfrm>
              <a:off x="5014075" y="2774617"/>
              <a:ext cx="1372665" cy="1372665"/>
            </a:xfrm>
            <a:custGeom>
              <a:avLst/>
              <a:gdLst>
                <a:gd name="connsiteX0" fmla="*/ 0 w 1372665"/>
                <a:gd name="connsiteY0" fmla="*/ 686333 h 1372665"/>
                <a:gd name="connsiteX1" fmla="*/ 686333 w 1372665"/>
                <a:gd name="connsiteY1" fmla="*/ 0 h 1372665"/>
                <a:gd name="connsiteX2" fmla="*/ 1372666 w 1372665"/>
                <a:gd name="connsiteY2" fmla="*/ 686333 h 1372665"/>
                <a:gd name="connsiteX3" fmla="*/ 686333 w 1372665"/>
                <a:gd name="connsiteY3" fmla="*/ 1372666 h 1372665"/>
                <a:gd name="connsiteX4" fmla="*/ 0 w 1372665"/>
                <a:gd name="connsiteY4" fmla="*/ 686333 h 1372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2665" h="1372665">
                  <a:moveTo>
                    <a:pt x="0" y="686333"/>
                  </a:moveTo>
                  <a:cubicBezTo>
                    <a:pt x="0" y="307282"/>
                    <a:pt x="307282" y="0"/>
                    <a:pt x="686333" y="0"/>
                  </a:cubicBezTo>
                  <a:cubicBezTo>
                    <a:pt x="1065384" y="0"/>
                    <a:pt x="1372666" y="307282"/>
                    <a:pt x="1372666" y="686333"/>
                  </a:cubicBezTo>
                  <a:cubicBezTo>
                    <a:pt x="1372666" y="1065384"/>
                    <a:pt x="1065384" y="1372666"/>
                    <a:pt x="686333" y="1372666"/>
                  </a:cubicBezTo>
                  <a:cubicBezTo>
                    <a:pt x="307282" y="1372666"/>
                    <a:pt x="0" y="1065384"/>
                    <a:pt x="0" y="686333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1342" tIns="221342" rIns="221342" bIns="221342" numCol="1" spcCol="1270" anchor="b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kern="1200" dirty="0">
                  <a:solidFill>
                    <a:schemeClr val="tx2"/>
                  </a:solidFill>
                </a:rPr>
                <a:t>Motivation</a:t>
              </a:r>
            </a:p>
          </p:txBody>
        </p:sp>
        <p:sp>
          <p:nvSpPr>
            <p:cNvPr id="22" name="Freihandform 21"/>
            <p:cNvSpPr/>
            <p:nvPr/>
          </p:nvSpPr>
          <p:spPr>
            <a:xfrm rot="18000000">
              <a:off x="6028031" y="2344765"/>
              <a:ext cx="366141" cy="463274"/>
            </a:xfrm>
            <a:custGeom>
              <a:avLst/>
              <a:gdLst>
                <a:gd name="connsiteX0" fmla="*/ 0 w 366141"/>
                <a:gd name="connsiteY0" fmla="*/ 92655 h 463274"/>
                <a:gd name="connsiteX1" fmla="*/ 183071 w 366141"/>
                <a:gd name="connsiteY1" fmla="*/ 92655 h 463274"/>
                <a:gd name="connsiteX2" fmla="*/ 183071 w 366141"/>
                <a:gd name="connsiteY2" fmla="*/ 0 h 463274"/>
                <a:gd name="connsiteX3" fmla="*/ 366141 w 366141"/>
                <a:gd name="connsiteY3" fmla="*/ 231637 h 463274"/>
                <a:gd name="connsiteX4" fmla="*/ 183071 w 366141"/>
                <a:gd name="connsiteY4" fmla="*/ 463274 h 463274"/>
                <a:gd name="connsiteX5" fmla="*/ 183071 w 366141"/>
                <a:gd name="connsiteY5" fmla="*/ 370619 h 463274"/>
                <a:gd name="connsiteX6" fmla="*/ 0 w 366141"/>
                <a:gd name="connsiteY6" fmla="*/ 370619 h 463274"/>
                <a:gd name="connsiteX7" fmla="*/ 0 w 366141"/>
                <a:gd name="connsiteY7" fmla="*/ 92655 h 463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6141" h="463274">
                  <a:moveTo>
                    <a:pt x="0" y="92655"/>
                  </a:moveTo>
                  <a:lnTo>
                    <a:pt x="183071" y="92655"/>
                  </a:lnTo>
                  <a:lnTo>
                    <a:pt x="183071" y="0"/>
                  </a:lnTo>
                  <a:lnTo>
                    <a:pt x="366141" y="231637"/>
                  </a:lnTo>
                  <a:lnTo>
                    <a:pt x="183071" y="463274"/>
                  </a:lnTo>
                  <a:lnTo>
                    <a:pt x="183071" y="370619"/>
                  </a:lnTo>
                  <a:lnTo>
                    <a:pt x="0" y="370619"/>
                  </a:lnTo>
                  <a:lnTo>
                    <a:pt x="0" y="92655"/>
                  </a:lnTo>
                  <a:close/>
                </a:path>
              </a:pathLst>
            </a:cu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-1" tIns="92655" rIns="109842" bIns="92654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300" kern="1200"/>
            </a:p>
          </p:txBody>
        </p:sp>
        <p:sp>
          <p:nvSpPr>
            <p:cNvPr id="23" name="Freeform 81"/>
            <p:cNvSpPr>
              <a:spLocks noEditPoints="1"/>
            </p:cNvSpPr>
            <p:nvPr/>
          </p:nvSpPr>
          <p:spPr bwMode="auto">
            <a:xfrm>
              <a:off x="7496294" y="2912502"/>
              <a:ext cx="612758" cy="769348"/>
            </a:xfrm>
            <a:custGeom>
              <a:avLst/>
              <a:gdLst>
                <a:gd name="T0" fmla="*/ 596 w 603"/>
                <a:gd name="T1" fmla="*/ 239 h 757"/>
                <a:gd name="T2" fmla="*/ 578 w 603"/>
                <a:gd name="T3" fmla="*/ 180 h 757"/>
                <a:gd name="T4" fmla="*/ 548 w 603"/>
                <a:gd name="T5" fmla="*/ 126 h 757"/>
                <a:gd name="T6" fmla="*/ 507 w 603"/>
                <a:gd name="T7" fmla="*/ 80 h 757"/>
                <a:gd name="T8" fmla="*/ 458 w 603"/>
                <a:gd name="T9" fmla="*/ 43 h 757"/>
                <a:gd name="T10" fmla="*/ 403 w 603"/>
                <a:gd name="T11" fmla="*/ 17 h 757"/>
                <a:gd name="T12" fmla="*/ 343 w 603"/>
                <a:gd name="T13" fmla="*/ 3 h 757"/>
                <a:gd name="T14" fmla="*/ 281 w 603"/>
                <a:gd name="T15" fmla="*/ 2 h 757"/>
                <a:gd name="T16" fmla="*/ 221 w 603"/>
                <a:gd name="T17" fmla="*/ 14 h 757"/>
                <a:gd name="T18" fmla="*/ 164 w 603"/>
                <a:gd name="T19" fmla="*/ 38 h 757"/>
                <a:gd name="T20" fmla="*/ 114 w 603"/>
                <a:gd name="T21" fmla="*/ 73 h 757"/>
                <a:gd name="T22" fmla="*/ 72 w 603"/>
                <a:gd name="T23" fmla="*/ 118 h 757"/>
                <a:gd name="T24" fmla="*/ 40 w 603"/>
                <a:gd name="T25" fmla="*/ 171 h 757"/>
                <a:gd name="T26" fmla="*/ 20 w 603"/>
                <a:gd name="T27" fmla="*/ 229 h 757"/>
                <a:gd name="T28" fmla="*/ 13 w 603"/>
                <a:gd name="T29" fmla="*/ 290 h 757"/>
                <a:gd name="T30" fmla="*/ 18 w 603"/>
                <a:gd name="T31" fmla="*/ 351 h 757"/>
                <a:gd name="T32" fmla="*/ 36 w 603"/>
                <a:gd name="T33" fmla="*/ 410 h 757"/>
                <a:gd name="T34" fmla="*/ 66 w 603"/>
                <a:gd name="T35" fmla="*/ 464 h 757"/>
                <a:gd name="T36" fmla="*/ 1 w 603"/>
                <a:gd name="T37" fmla="*/ 650 h 757"/>
                <a:gd name="T38" fmla="*/ 202 w 603"/>
                <a:gd name="T39" fmla="*/ 755 h 757"/>
                <a:gd name="T40" fmla="*/ 303 w 603"/>
                <a:gd name="T41" fmla="*/ 569 h 757"/>
                <a:gd name="T42" fmla="*/ 381 w 603"/>
                <a:gd name="T43" fmla="*/ 711 h 757"/>
                <a:gd name="T44" fmla="*/ 578 w 603"/>
                <a:gd name="T45" fmla="*/ 622 h 757"/>
                <a:gd name="T46" fmla="*/ 547 w 603"/>
                <a:gd name="T47" fmla="*/ 469 h 757"/>
                <a:gd name="T48" fmla="*/ 578 w 603"/>
                <a:gd name="T49" fmla="*/ 416 h 757"/>
                <a:gd name="T50" fmla="*/ 597 w 603"/>
                <a:gd name="T51" fmla="*/ 357 h 757"/>
                <a:gd name="T52" fmla="*/ 603 w 603"/>
                <a:gd name="T53" fmla="*/ 295 h 757"/>
                <a:gd name="T54" fmla="*/ 552 w 603"/>
                <a:gd name="T55" fmla="*/ 370 h 757"/>
                <a:gd name="T56" fmla="*/ 526 w 603"/>
                <a:gd name="T57" fmla="*/ 427 h 757"/>
                <a:gd name="T58" fmla="*/ 498 w 603"/>
                <a:gd name="T59" fmla="*/ 472 h 757"/>
                <a:gd name="T60" fmla="*/ 383 w 603"/>
                <a:gd name="T61" fmla="*/ 692 h 757"/>
                <a:gd name="T62" fmla="*/ 302 w 603"/>
                <a:gd name="T63" fmla="*/ 551 h 757"/>
                <a:gd name="T64" fmla="*/ 132 w 603"/>
                <a:gd name="T65" fmla="*/ 654 h 757"/>
                <a:gd name="T66" fmla="*/ 103 w 603"/>
                <a:gd name="T67" fmla="*/ 465 h 757"/>
                <a:gd name="T68" fmla="*/ 83 w 603"/>
                <a:gd name="T69" fmla="*/ 419 h 757"/>
                <a:gd name="T70" fmla="*/ 34 w 603"/>
                <a:gd name="T71" fmla="*/ 353 h 757"/>
                <a:gd name="T72" fmla="*/ 52 w 603"/>
                <a:gd name="T73" fmla="*/ 273 h 757"/>
                <a:gd name="T74" fmla="*/ 65 w 603"/>
                <a:gd name="T75" fmla="*/ 212 h 757"/>
                <a:gd name="T76" fmla="*/ 81 w 603"/>
                <a:gd name="T77" fmla="*/ 131 h 757"/>
                <a:gd name="T78" fmla="*/ 153 w 603"/>
                <a:gd name="T79" fmla="*/ 91 h 757"/>
                <a:gd name="T80" fmla="*/ 207 w 603"/>
                <a:gd name="T81" fmla="*/ 59 h 757"/>
                <a:gd name="T82" fmla="*/ 278 w 603"/>
                <a:gd name="T83" fmla="*/ 18 h 757"/>
                <a:gd name="T84" fmla="*/ 356 w 603"/>
                <a:gd name="T85" fmla="*/ 44 h 757"/>
                <a:gd name="T86" fmla="*/ 415 w 603"/>
                <a:gd name="T87" fmla="*/ 63 h 757"/>
                <a:gd name="T88" fmla="*/ 494 w 603"/>
                <a:gd name="T89" fmla="*/ 88 h 757"/>
                <a:gd name="T90" fmla="*/ 526 w 603"/>
                <a:gd name="T91" fmla="*/ 163 h 757"/>
                <a:gd name="T92" fmla="*/ 552 w 603"/>
                <a:gd name="T93" fmla="*/ 220 h 757"/>
                <a:gd name="T94" fmla="*/ 586 w 603"/>
                <a:gd name="T95" fmla="*/ 295 h 757"/>
                <a:gd name="T96" fmla="*/ 307 w 603"/>
                <a:gd name="T97" fmla="*/ 463 h 757"/>
                <a:gd name="T98" fmla="*/ 147 w 603"/>
                <a:gd name="T99" fmla="*/ 289 h 7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03" h="757">
                  <a:moveTo>
                    <a:pt x="603" y="295"/>
                  </a:moveTo>
                  <a:cubicBezTo>
                    <a:pt x="603" y="293"/>
                    <a:pt x="602" y="291"/>
                    <a:pt x="601" y="290"/>
                  </a:cubicBezTo>
                  <a:cubicBezTo>
                    <a:pt x="576" y="267"/>
                    <a:pt x="576" y="267"/>
                    <a:pt x="576" y="267"/>
                  </a:cubicBezTo>
                  <a:cubicBezTo>
                    <a:pt x="596" y="239"/>
                    <a:pt x="596" y="239"/>
                    <a:pt x="596" y="239"/>
                  </a:cubicBezTo>
                  <a:cubicBezTo>
                    <a:pt x="597" y="237"/>
                    <a:pt x="597" y="235"/>
                    <a:pt x="597" y="233"/>
                  </a:cubicBezTo>
                  <a:cubicBezTo>
                    <a:pt x="596" y="232"/>
                    <a:pt x="595" y="230"/>
                    <a:pt x="593" y="229"/>
                  </a:cubicBezTo>
                  <a:cubicBezTo>
                    <a:pt x="564" y="211"/>
                    <a:pt x="564" y="211"/>
                    <a:pt x="564" y="211"/>
                  </a:cubicBezTo>
                  <a:cubicBezTo>
                    <a:pt x="578" y="180"/>
                    <a:pt x="578" y="180"/>
                    <a:pt x="578" y="180"/>
                  </a:cubicBezTo>
                  <a:cubicBezTo>
                    <a:pt x="578" y="178"/>
                    <a:pt x="578" y="176"/>
                    <a:pt x="578" y="175"/>
                  </a:cubicBezTo>
                  <a:cubicBezTo>
                    <a:pt x="577" y="173"/>
                    <a:pt x="575" y="171"/>
                    <a:pt x="573" y="171"/>
                  </a:cubicBezTo>
                  <a:cubicBezTo>
                    <a:pt x="541" y="160"/>
                    <a:pt x="541" y="160"/>
                    <a:pt x="541" y="160"/>
                  </a:cubicBezTo>
                  <a:cubicBezTo>
                    <a:pt x="548" y="126"/>
                    <a:pt x="548" y="126"/>
                    <a:pt x="548" y="126"/>
                  </a:cubicBezTo>
                  <a:cubicBezTo>
                    <a:pt x="548" y="124"/>
                    <a:pt x="548" y="122"/>
                    <a:pt x="547" y="121"/>
                  </a:cubicBezTo>
                  <a:cubicBezTo>
                    <a:pt x="545" y="119"/>
                    <a:pt x="544" y="118"/>
                    <a:pt x="542" y="118"/>
                  </a:cubicBezTo>
                  <a:cubicBezTo>
                    <a:pt x="508" y="114"/>
                    <a:pt x="508" y="114"/>
                    <a:pt x="508" y="114"/>
                  </a:cubicBezTo>
                  <a:cubicBezTo>
                    <a:pt x="507" y="80"/>
                    <a:pt x="507" y="80"/>
                    <a:pt x="507" y="80"/>
                  </a:cubicBezTo>
                  <a:cubicBezTo>
                    <a:pt x="507" y="78"/>
                    <a:pt x="507" y="76"/>
                    <a:pt x="505" y="75"/>
                  </a:cubicBezTo>
                  <a:cubicBezTo>
                    <a:pt x="504" y="73"/>
                    <a:pt x="502" y="73"/>
                    <a:pt x="500" y="73"/>
                  </a:cubicBezTo>
                  <a:cubicBezTo>
                    <a:pt x="466" y="76"/>
                    <a:pt x="466" y="76"/>
                    <a:pt x="466" y="76"/>
                  </a:cubicBezTo>
                  <a:cubicBezTo>
                    <a:pt x="458" y="43"/>
                    <a:pt x="458" y="43"/>
                    <a:pt x="458" y="43"/>
                  </a:cubicBezTo>
                  <a:cubicBezTo>
                    <a:pt x="458" y="41"/>
                    <a:pt x="457" y="39"/>
                    <a:pt x="455" y="38"/>
                  </a:cubicBezTo>
                  <a:cubicBezTo>
                    <a:pt x="453" y="37"/>
                    <a:pt x="451" y="37"/>
                    <a:pt x="449" y="38"/>
                  </a:cubicBezTo>
                  <a:cubicBezTo>
                    <a:pt x="417" y="48"/>
                    <a:pt x="417" y="48"/>
                    <a:pt x="417" y="48"/>
                  </a:cubicBezTo>
                  <a:cubicBezTo>
                    <a:pt x="403" y="17"/>
                    <a:pt x="403" y="17"/>
                    <a:pt x="403" y="17"/>
                  </a:cubicBezTo>
                  <a:cubicBezTo>
                    <a:pt x="402" y="15"/>
                    <a:pt x="400" y="14"/>
                    <a:pt x="398" y="13"/>
                  </a:cubicBezTo>
                  <a:cubicBezTo>
                    <a:pt x="397" y="13"/>
                    <a:pt x="395" y="13"/>
                    <a:pt x="393" y="14"/>
                  </a:cubicBezTo>
                  <a:cubicBezTo>
                    <a:pt x="363" y="30"/>
                    <a:pt x="363" y="30"/>
                    <a:pt x="363" y="30"/>
                  </a:cubicBezTo>
                  <a:cubicBezTo>
                    <a:pt x="343" y="3"/>
                    <a:pt x="343" y="3"/>
                    <a:pt x="343" y="3"/>
                  </a:cubicBezTo>
                  <a:cubicBezTo>
                    <a:pt x="342" y="2"/>
                    <a:pt x="340" y="0"/>
                    <a:pt x="338" y="0"/>
                  </a:cubicBezTo>
                  <a:cubicBezTo>
                    <a:pt x="336" y="0"/>
                    <a:pt x="334" y="1"/>
                    <a:pt x="332" y="2"/>
                  </a:cubicBezTo>
                  <a:cubicBezTo>
                    <a:pt x="307" y="24"/>
                    <a:pt x="307" y="24"/>
                    <a:pt x="307" y="24"/>
                  </a:cubicBezTo>
                  <a:cubicBezTo>
                    <a:pt x="281" y="2"/>
                    <a:pt x="281" y="2"/>
                    <a:pt x="281" y="2"/>
                  </a:cubicBezTo>
                  <a:cubicBezTo>
                    <a:pt x="280" y="1"/>
                    <a:pt x="278" y="0"/>
                    <a:pt x="276" y="0"/>
                  </a:cubicBezTo>
                  <a:cubicBezTo>
                    <a:pt x="274" y="0"/>
                    <a:pt x="272" y="2"/>
                    <a:pt x="271" y="3"/>
                  </a:cubicBezTo>
                  <a:cubicBezTo>
                    <a:pt x="251" y="30"/>
                    <a:pt x="251" y="30"/>
                    <a:pt x="251" y="30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19" y="13"/>
                    <a:pt x="217" y="13"/>
                    <a:pt x="215" y="13"/>
                  </a:cubicBezTo>
                  <a:cubicBezTo>
                    <a:pt x="213" y="14"/>
                    <a:pt x="212" y="15"/>
                    <a:pt x="211" y="17"/>
                  </a:cubicBezTo>
                  <a:cubicBezTo>
                    <a:pt x="197" y="48"/>
                    <a:pt x="197" y="48"/>
                    <a:pt x="197" y="48"/>
                  </a:cubicBezTo>
                  <a:cubicBezTo>
                    <a:pt x="164" y="38"/>
                    <a:pt x="164" y="38"/>
                    <a:pt x="164" y="38"/>
                  </a:cubicBezTo>
                  <a:cubicBezTo>
                    <a:pt x="162" y="37"/>
                    <a:pt x="160" y="37"/>
                    <a:pt x="159" y="38"/>
                  </a:cubicBezTo>
                  <a:cubicBezTo>
                    <a:pt x="157" y="39"/>
                    <a:pt x="156" y="41"/>
                    <a:pt x="155" y="43"/>
                  </a:cubicBezTo>
                  <a:cubicBezTo>
                    <a:pt x="148" y="76"/>
                    <a:pt x="148" y="76"/>
                    <a:pt x="148" y="76"/>
                  </a:cubicBezTo>
                  <a:cubicBezTo>
                    <a:pt x="114" y="73"/>
                    <a:pt x="114" y="73"/>
                    <a:pt x="114" y="73"/>
                  </a:cubicBezTo>
                  <a:cubicBezTo>
                    <a:pt x="112" y="73"/>
                    <a:pt x="110" y="73"/>
                    <a:pt x="109" y="75"/>
                  </a:cubicBezTo>
                  <a:cubicBezTo>
                    <a:pt x="107" y="76"/>
                    <a:pt x="106" y="78"/>
                    <a:pt x="106" y="80"/>
                  </a:cubicBezTo>
                  <a:cubicBezTo>
                    <a:pt x="106" y="114"/>
                    <a:pt x="106" y="114"/>
                    <a:pt x="106" y="114"/>
                  </a:cubicBezTo>
                  <a:cubicBezTo>
                    <a:pt x="72" y="118"/>
                    <a:pt x="72" y="118"/>
                    <a:pt x="72" y="118"/>
                  </a:cubicBezTo>
                  <a:cubicBezTo>
                    <a:pt x="70" y="118"/>
                    <a:pt x="68" y="119"/>
                    <a:pt x="67" y="121"/>
                  </a:cubicBezTo>
                  <a:cubicBezTo>
                    <a:pt x="66" y="122"/>
                    <a:pt x="65" y="124"/>
                    <a:pt x="66" y="126"/>
                  </a:cubicBezTo>
                  <a:cubicBezTo>
                    <a:pt x="73" y="160"/>
                    <a:pt x="73" y="160"/>
                    <a:pt x="73" y="160"/>
                  </a:cubicBezTo>
                  <a:cubicBezTo>
                    <a:pt x="40" y="171"/>
                    <a:pt x="40" y="171"/>
                    <a:pt x="40" y="171"/>
                  </a:cubicBezTo>
                  <a:cubicBezTo>
                    <a:pt x="38" y="171"/>
                    <a:pt x="37" y="173"/>
                    <a:pt x="36" y="175"/>
                  </a:cubicBezTo>
                  <a:cubicBezTo>
                    <a:pt x="35" y="176"/>
                    <a:pt x="35" y="178"/>
                    <a:pt x="36" y="180"/>
                  </a:cubicBezTo>
                  <a:cubicBezTo>
                    <a:pt x="50" y="211"/>
                    <a:pt x="50" y="211"/>
                    <a:pt x="50" y="211"/>
                  </a:cubicBezTo>
                  <a:cubicBezTo>
                    <a:pt x="20" y="229"/>
                    <a:pt x="20" y="229"/>
                    <a:pt x="20" y="229"/>
                  </a:cubicBezTo>
                  <a:cubicBezTo>
                    <a:pt x="19" y="230"/>
                    <a:pt x="17" y="232"/>
                    <a:pt x="17" y="233"/>
                  </a:cubicBezTo>
                  <a:cubicBezTo>
                    <a:pt x="17" y="235"/>
                    <a:pt x="17" y="237"/>
                    <a:pt x="18" y="239"/>
                  </a:cubicBezTo>
                  <a:cubicBezTo>
                    <a:pt x="38" y="267"/>
                    <a:pt x="38" y="267"/>
                    <a:pt x="38" y="267"/>
                  </a:cubicBezTo>
                  <a:cubicBezTo>
                    <a:pt x="13" y="290"/>
                    <a:pt x="13" y="290"/>
                    <a:pt x="13" y="290"/>
                  </a:cubicBezTo>
                  <a:cubicBezTo>
                    <a:pt x="11" y="291"/>
                    <a:pt x="10" y="293"/>
                    <a:pt x="10" y="295"/>
                  </a:cubicBezTo>
                  <a:cubicBezTo>
                    <a:pt x="10" y="297"/>
                    <a:pt x="11" y="299"/>
                    <a:pt x="13" y="300"/>
                  </a:cubicBezTo>
                  <a:cubicBezTo>
                    <a:pt x="38" y="323"/>
                    <a:pt x="38" y="323"/>
                    <a:pt x="38" y="323"/>
                  </a:cubicBezTo>
                  <a:cubicBezTo>
                    <a:pt x="18" y="351"/>
                    <a:pt x="18" y="351"/>
                    <a:pt x="18" y="351"/>
                  </a:cubicBezTo>
                  <a:cubicBezTo>
                    <a:pt x="17" y="353"/>
                    <a:pt x="17" y="355"/>
                    <a:pt x="17" y="357"/>
                  </a:cubicBezTo>
                  <a:cubicBezTo>
                    <a:pt x="17" y="359"/>
                    <a:pt x="19" y="360"/>
                    <a:pt x="20" y="361"/>
                  </a:cubicBezTo>
                  <a:cubicBezTo>
                    <a:pt x="50" y="379"/>
                    <a:pt x="50" y="379"/>
                    <a:pt x="50" y="379"/>
                  </a:cubicBezTo>
                  <a:cubicBezTo>
                    <a:pt x="36" y="410"/>
                    <a:pt x="36" y="410"/>
                    <a:pt x="36" y="410"/>
                  </a:cubicBezTo>
                  <a:cubicBezTo>
                    <a:pt x="35" y="412"/>
                    <a:pt x="35" y="414"/>
                    <a:pt x="36" y="416"/>
                  </a:cubicBezTo>
                  <a:cubicBezTo>
                    <a:pt x="37" y="417"/>
                    <a:pt x="38" y="419"/>
                    <a:pt x="40" y="419"/>
                  </a:cubicBezTo>
                  <a:cubicBezTo>
                    <a:pt x="73" y="430"/>
                    <a:pt x="73" y="430"/>
                    <a:pt x="73" y="430"/>
                  </a:cubicBezTo>
                  <a:cubicBezTo>
                    <a:pt x="66" y="464"/>
                    <a:pt x="66" y="464"/>
                    <a:pt x="66" y="464"/>
                  </a:cubicBezTo>
                  <a:cubicBezTo>
                    <a:pt x="65" y="466"/>
                    <a:pt x="66" y="468"/>
                    <a:pt x="67" y="469"/>
                  </a:cubicBezTo>
                  <a:cubicBezTo>
                    <a:pt x="68" y="471"/>
                    <a:pt x="70" y="472"/>
                    <a:pt x="72" y="472"/>
                  </a:cubicBezTo>
                  <a:cubicBezTo>
                    <a:pt x="87" y="474"/>
                    <a:pt x="87" y="474"/>
                    <a:pt x="87" y="474"/>
                  </a:cubicBezTo>
                  <a:cubicBezTo>
                    <a:pt x="1" y="650"/>
                    <a:pt x="1" y="650"/>
                    <a:pt x="1" y="650"/>
                  </a:cubicBezTo>
                  <a:cubicBezTo>
                    <a:pt x="0" y="652"/>
                    <a:pt x="0" y="654"/>
                    <a:pt x="1" y="656"/>
                  </a:cubicBezTo>
                  <a:cubicBezTo>
                    <a:pt x="3" y="658"/>
                    <a:pt x="5" y="660"/>
                    <a:pt x="7" y="660"/>
                  </a:cubicBezTo>
                  <a:cubicBezTo>
                    <a:pt x="124" y="665"/>
                    <a:pt x="124" y="665"/>
                    <a:pt x="124" y="665"/>
                  </a:cubicBezTo>
                  <a:cubicBezTo>
                    <a:pt x="202" y="755"/>
                    <a:pt x="202" y="755"/>
                    <a:pt x="202" y="755"/>
                  </a:cubicBezTo>
                  <a:cubicBezTo>
                    <a:pt x="203" y="756"/>
                    <a:pt x="205" y="757"/>
                    <a:pt x="207" y="757"/>
                  </a:cubicBezTo>
                  <a:cubicBezTo>
                    <a:pt x="208" y="757"/>
                    <a:pt x="208" y="757"/>
                    <a:pt x="208" y="757"/>
                  </a:cubicBezTo>
                  <a:cubicBezTo>
                    <a:pt x="211" y="757"/>
                    <a:pt x="213" y="755"/>
                    <a:pt x="214" y="753"/>
                  </a:cubicBezTo>
                  <a:cubicBezTo>
                    <a:pt x="303" y="569"/>
                    <a:pt x="303" y="569"/>
                    <a:pt x="303" y="569"/>
                  </a:cubicBezTo>
                  <a:cubicBezTo>
                    <a:pt x="307" y="566"/>
                    <a:pt x="307" y="566"/>
                    <a:pt x="307" y="566"/>
                  </a:cubicBezTo>
                  <a:cubicBezTo>
                    <a:pt x="314" y="572"/>
                    <a:pt x="314" y="572"/>
                    <a:pt x="314" y="572"/>
                  </a:cubicBezTo>
                  <a:cubicBezTo>
                    <a:pt x="375" y="707"/>
                    <a:pt x="375" y="707"/>
                    <a:pt x="375" y="707"/>
                  </a:cubicBezTo>
                  <a:cubicBezTo>
                    <a:pt x="376" y="709"/>
                    <a:pt x="378" y="711"/>
                    <a:pt x="381" y="711"/>
                  </a:cubicBezTo>
                  <a:cubicBezTo>
                    <a:pt x="383" y="712"/>
                    <a:pt x="385" y="711"/>
                    <a:pt x="387" y="709"/>
                  </a:cubicBezTo>
                  <a:cubicBezTo>
                    <a:pt x="459" y="626"/>
                    <a:pt x="459" y="626"/>
                    <a:pt x="459" y="626"/>
                  </a:cubicBezTo>
                  <a:cubicBezTo>
                    <a:pt x="572" y="625"/>
                    <a:pt x="572" y="625"/>
                    <a:pt x="572" y="625"/>
                  </a:cubicBezTo>
                  <a:cubicBezTo>
                    <a:pt x="574" y="625"/>
                    <a:pt x="576" y="624"/>
                    <a:pt x="578" y="622"/>
                  </a:cubicBezTo>
                  <a:cubicBezTo>
                    <a:pt x="579" y="620"/>
                    <a:pt x="579" y="617"/>
                    <a:pt x="578" y="615"/>
                  </a:cubicBezTo>
                  <a:cubicBezTo>
                    <a:pt x="515" y="475"/>
                    <a:pt x="515" y="475"/>
                    <a:pt x="515" y="475"/>
                  </a:cubicBezTo>
                  <a:cubicBezTo>
                    <a:pt x="542" y="472"/>
                    <a:pt x="542" y="472"/>
                    <a:pt x="542" y="472"/>
                  </a:cubicBezTo>
                  <a:cubicBezTo>
                    <a:pt x="544" y="472"/>
                    <a:pt x="545" y="471"/>
                    <a:pt x="547" y="469"/>
                  </a:cubicBezTo>
                  <a:cubicBezTo>
                    <a:pt x="548" y="468"/>
                    <a:pt x="548" y="466"/>
                    <a:pt x="548" y="464"/>
                  </a:cubicBezTo>
                  <a:cubicBezTo>
                    <a:pt x="541" y="430"/>
                    <a:pt x="541" y="430"/>
                    <a:pt x="541" y="430"/>
                  </a:cubicBezTo>
                  <a:cubicBezTo>
                    <a:pt x="573" y="419"/>
                    <a:pt x="573" y="419"/>
                    <a:pt x="573" y="419"/>
                  </a:cubicBezTo>
                  <a:cubicBezTo>
                    <a:pt x="575" y="419"/>
                    <a:pt x="577" y="417"/>
                    <a:pt x="578" y="416"/>
                  </a:cubicBezTo>
                  <a:cubicBezTo>
                    <a:pt x="578" y="414"/>
                    <a:pt x="578" y="412"/>
                    <a:pt x="578" y="410"/>
                  </a:cubicBezTo>
                  <a:cubicBezTo>
                    <a:pt x="564" y="379"/>
                    <a:pt x="564" y="379"/>
                    <a:pt x="564" y="379"/>
                  </a:cubicBezTo>
                  <a:cubicBezTo>
                    <a:pt x="593" y="361"/>
                    <a:pt x="593" y="361"/>
                    <a:pt x="593" y="361"/>
                  </a:cubicBezTo>
                  <a:cubicBezTo>
                    <a:pt x="595" y="360"/>
                    <a:pt x="596" y="359"/>
                    <a:pt x="597" y="357"/>
                  </a:cubicBezTo>
                  <a:cubicBezTo>
                    <a:pt x="597" y="355"/>
                    <a:pt x="597" y="353"/>
                    <a:pt x="596" y="351"/>
                  </a:cubicBezTo>
                  <a:cubicBezTo>
                    <a:pt x="576" y="323"/>
                    <a:pt x="576" y="323"/>
                    <a:pt x="576" y="323"/>
                  </a:cubicBezTo>
                  <a:cubicBezTo>
                    <a:pt x="601" y="300"/>
                    <a:pt x="601" y="300"/>
                    <a:pt x="601" y="300"/>
                  </a:cubicBezTo>
                  <a:cubicBezTo>
                    <a:pt x="602" y="299"/>
                    <a:pt x="603" y="297"/>
                    <a:pt x="603" y="295"/>
                  </a:cubicBezTo>
                  <a:close/>
                  <a:moveTo>
                    <a:pt x="562" y="317"/>
                  </a:moveTo>
                  <a:cubicBezTo>
                    <a:pt x="559" y="320"/>
                    <a:pt x="559" y="324"/>
                    <a:pt x="561" y="326"/>
                  </a:cubicBezTo>
                  <a:cubicBezTo>
                    <a:pt x="580" y="353"/>
                    <a:pt x="580" y="353"/>
                    <a:pt x="580" y="353"/>
                  </a:cubicBezTo>
                  <a:cubicBezTo>
                    <a:pt x="552" y="370"/>
                    <a:pt x="552" y="370"/>
                    <a:pt x="552" y="370"/>
                  </a:cubicBezTo>
                  <a:cubicBezTo>
                    <a:pt x="549" y="372"/>
                    <a:pt x="547" y="375"/>
                    <a:pt x="549" y="379"/>
                  </a:cubicBezTo>
                  <a:cubicBezTo>
                    <a:pt x="562" y="409"/>
                    <a:pt x="562" y="409"/>
                    <a:pt x="562" y="409"/>
                  </a:cubicBezTo>
                  <a:cubicBezTo>
                    <a:pt x="531" y="419"/>
                    <a:pt x="531" y="419"/>
                    <a:pt x="531" y="419"/>
                  </a:cubicBezTo>
                  <a:cubicBezTo>
                    <a:pt x="527" y="420"/>
                    <a:pt x="526" y="424"/>
                    <a:pt x="526" y="427"/>
                  </a:cubicBezTo>
                  <a:cubicBezTo>
                    <a:pt x="533" y="459"/>
                    <a:pt x="533" y="459"/>
                    <a:pt x="533" y="459"/>
                  </a:cubicBezTo>
                  <a:cubicBezTo>
                    <a:pt x="504" y="462"/>
                    <a:pt x="504" y="462"/>
                    <a:pt x="504" y="462"/>
                  </a:cubicBezTo>
                  <a:cubicBezTo>
                    <a:pt x="501" y="463"/>
                    <a:pt x="499" y="464"/>
                    <a:pt x="498" y="466"/>
                  </a:cubicBezTo>
                  <a:cubicBezTo>
                    <a:pt x="497" y="468"/>
                    <a:pt x="497" y="470"/>
                    <a:pt x="498" y="472"/>
                  </a:cubicBezTo>
                  <a:cubicBezTo>
                    <a:pt x="561" y="611"/>
                    <a:pt x="561" y="611"/>
                    <a:pt x="561" y="611"/>
                  </a:cubicBezTo>
                  <a:cubicBezTo>
                    <a:pt x="456" y="612"/>
                    <a:pt x="456" y="612"/>
                    <a:pt x="456" y="612"/>
                  </a:cubicBezTo>
                  <a:cubicBezTo>
                    <a:pt x="454" y="612"/>
                    <a:pt x="452" y="612"/>
                    <a:pt x="451" y="614"/>
                  </a:cubicBezTo>
                  <a:cubicBezTo>
                    <a:pt x="383" y="692"/>
                    <a:pt x="383" y="692"/>
                    <a:pt x="383" y="692"/>
                  </a:cubicBezTo>
                  <a:cubicBezTo>
                    <a:pt x="326" y="564"/>
                    <a:pt x="326" y="564"/>
                    <a:pt x="326" y="564"/>
                  </a:cubicBezTo>
                  <a:cubicBezTo>
                    <a:pt x="325" y="563"/>
                    <a:pt x="325" y="563"/>
                    <a:pt x="324" y="562"/>
                  </a:cubicBezTo>
                  <a:cubicBezTo>
                    <a:pt x="311" y="551"/>
                    <a:pt x="311" y="551"/>
                    <a:pt x="311" y="551"/>
                  </a:cubicBezTo>
                  <a:cubicBezTo>
                    <a:pt x="309" y="549"/>
                    <a:pt x="305" y="549"/>
                    <a:pt x="302" y="551"/>
                  </a:cubicBezTo>
                  <a:cubicBezTo>
                    <a:pt x="293" y="559"/>
                    <a:pt x="293" y="559"/>
                    <a:pt x="293" y="559"/>
                  </a:cubicBezTo>
                  <a:cubicBezTo>
                    <a:pt x="292" y="560"/>
                    <a:pt x="292" y="561"/>
                    <a:pt x="291" y="561"/>
                  </a:cubicBezTo>
                  <a:cubicBezTo>
                    <a:pt x="206" y="737"/>
                    <a:pt x="206" y="737"/>
                    <a:pt x="206" y="737"/>
                  </a:cubicBezTo>
                  <a:cubicBezTo>
                    <a:pt x="132" y="654"/>
                    <a:pt x="132" y="654"/>
                    <a:pt x="132" y="654"/>
                  </a:cubicBezTo>
                  <a:cubicBezTo>
                    <a:pt x="131" y="652"/>
                    <a:pt x="129" y="651"/>
                    <a:pt x="127" y="651"/>
                  </a:cubicBezTo>
                  <a:cubicBezTo>
                    <a:pt x="18" y="646"/>
                    <a:pt x="18" y="646"/>
                    <a:pt x="18" y="646"/>
                  </a:cubicBezTo>
                  <a:cubicBezTo>
                    <a:pt x="104" y="471"/>
                    <a:pt x="104" y="471"/>
                    <a:pt x="104" y="471"/>
                  </a:cubicBezTo>
                  <a:cubicBezTo>
                    <a:pt x="105" y="469"/>
                    <a:pt x="105" y="467"/>
                    <a:pt x="103" y="465"/>
                  </a:cubicBezTo>
                  <a:cubicBezTo>
                    <a:pt x="102" y="463"/>
                    <a:pt x="100" y="461"/>
                    <a:pt x="98" y="461"/>
                  </a:cubicBezTo>
                  <a:cubicBezTo>
                    <a:pt x="81" y="459"/>
                    <a:pt x="81" y="459"/>
                    <a:pt x="81" y="459"/>
                  </a:cubicBezTo>
                  <a:cubicBezTo>
                    <a:pt x="87" y="427"/>
                    <a:pt x="87" y="427"/>
                    <a:pt x="87" y="427"/>
                  </a:cubicBezTo>
                  <a:cubicBezTo>
                    <a:pt x="88" y="424"/>
                    <a:pt x="86" y="420"/>
                    <a:pt x="83" y="419"/>
                  </a:cubicBezTo>
                  <a:cubicBezTo>
                    <a:pt x="52" y="409"/>
                    <a:pt x="52" y="409"/>
                    <a:pt x="52" y="409"/>
                  </a:cubicBezTo>
                  <a:cubicBezTo>
                    <a:pt x="65" y="379"/>
                    <a:pt x="65" y="379"/>
                    <a:pt x="65" y="379"/>
                  </a:cubicBezTo>
                  <a:cubicBezTo>
                    <a:pt x="66" y="375"/>
                    <a:pt x="65" y="372"/>
                    <a:pt x="62" y="370"/>
                  </a:cubicBezTo>
                  <a:cubicBezTo>
                    <a:pt x="34" y="353"/>
                    <a:pt x="34" y="353"/>
                    <a:pt x="34" y="353"/>
                  </a:cubicBezTo>
                  <a:cubicBezTo>
                    <a:pt x="53" y="326"/>
                    <a:pt x="53" y="326"/>
                    <a:pt x="53" y="326"/>
                  </a:cubicBezTo>
                  <a:cubicBezTo>
                    <a:pt x="55" y="324"/>
                    <a:pt x="54" y="320"/>
                    <a:pt x="52" y="317"/>
                  </a:cubicBezTo>
                  <a:cubicBezTo>
                    <a:pt x="28" y="295"/>
                    <a:pt x="28" y="295"/>
                    <a:pt x="28" y="295"/>
                  </a:cubicBezTo>
                  <a:cubicBezTo>
                    <a:pt x="52" y="273"/>
                    <a:pt x="52" y="273"/>
                    <a:pt x="52" y="273"/>
                  </a:cubicBezTo>
                  <a:cubicBezTo>
                    <a:pt x="54" y="270"/>
                    <a:pt x="55" y="267"/>
                    <a:pt x="53" y="264"/>
                  </a:cubicBezTo>
                  <a:cubicBezTo>
                    <a:pt x="34" y="237"/>
                    <a:pt x="34" y="237"/>
                    <a:pt x="34" y="237"/>
                  </a:cubicBezTo>
                  <a:cubicBezTo>
                    <a:pt x="62" y="220"/>
                    <a:pt x="62" y="220"/>
                    <a:pt x="62" y="220"/>
                  </a:cubicBezTo>
                  <a:cubicBezTo>
                    <a:pt x="65" y="219"/>
                    <a:pt x="66" y="215"/>
                    <a:pt x="65" y="212"/>
                  </a:cubicBezTo>
                  <a:cubicBezTo>
                    <a:pt x="52" y="182"/>
                    <a:pt x="52" y="182"/>
                    <a:pt x="52" y="182"/>
                  </a:cubicBezTo>
                  <a:cubicBezTo>
                    <a:pt x="83" y="171"/>
                    <a:pt x="83" y="171"/>
                    <a:pt x="83" y="171"/>
                  </a:cubicBezTo>
                  <a:cubicBezTo>
                    <a:pt x="86" y="170"/>
                    <a:pt x="88" y="167"/>
                    <a:pt x="87" y="163"/>
                  </a:cubicBezTo>
                  <a:cubicBezTo>
                    <a:pt x="81" y="131"/>
                    <a:pt x="81" y="131"/>
                    <a:pt x="81" y="131"/>
                  </a:cubicBezTo>
                  <a:cubicBezTo>
                    <a:pt x="114" y="127"/>
                    <a:pt x="114" y="127"/>
                    <a:pt x="114" y="127"/>
                  </a:cubicBezTo>
                  <a:cubicBezTo>
                    <a:pt x="117" y="127"/>
                    <a:pt x="120" y="124"/>
                    <a:pt x="120" y="120"/>
                  </a:cubicBezTo>
                  <a:cubicBezTo>
                    <a:pt x="120" y="88"/>
                    <a:pt x="120" y="88"/>
                    <a:pt x="120" y="88"/>
                  </a:cubicBezTo>
                  <a:cubicBezTo>
                    <a:pt x="153" y="91"/>
                    <a:pt x="153" y="91"/>
                    <a:pt x="153" y="91"/>
                  </a:cubicBezTo>
                  <a:cubicBezTo>
                    <a:pt x="156" y="91"/>
                    <a:pt x="159" y="89"/>
                    <a:pt x="160" y="85"/>
                  </a:cubicBezTo>
                  <a:cubicBezTo>
                    <a:pt x="167" y="53"/>
                    <a:pt x="167" y="53"/>
                    <a:pt x="167" y="53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02" y="64"/>
                    <a:pt x="205" y="63"/>
                    <a:pt x="207" y="59"/>
                  </a:cubicBezTo>
                  <a:cubicBezTo>
                    <a:pt x="221" y="30"/>
                    <a:pt x="221" y="30"/>
                    <a:pt x="221" y="30"/>
                  </a:cubicBezTo>
                  <a:cubicBezTo>
                    <a:pt x="249" y="46"/>
                    <a:pt x="249" y="46"/>
                    <a:pt x="249" y="46"/>
                  </a:cubicBezTo>
                  <a:cubicBezTo>
                    <a:pt x="252" y="47"/>
                    <a:pt x="256" y="47"/>
                    <a:pt x="258" y="44"/>
                  </a:cubicBezTo>
                  <a:cubicBezTo>
                    <a:pt x="278" y="18"/>
                    <a:pt x="278" y="18"/>
                    <a:pt x="278" y="18"/>
                  </a:cubicBezTo>
                  <a:cubicBezTo>
                    <a:pt x="302" y="39"/>
                    <a:pt x="302" y="39"/>
                    <a:pt x="302" y="39"/>
                  </a:cubicBezTo>
                  <a:cubicBezTo>
                    <a:pt x="305" y="41"/>
                    <a:pt x="309" y="41"/>
                    <a:pt x="311" y="39"/>
                  </a:cubicBezTo>
                  <a:cubicBezTo>
                    <a:pt x="336" y="18"/>
                    <a:pt x="336" y="18"/>
                    <a:pt x="336" y="18"/>
                  </a:cubicBezTo>
                  <a:cubicBezTo>
                    <a:pt x="356" y="44"/>
                    <a:pt x="356" y="44"/>
                    <a:pt x="356" y="44"/>
                  </a:cubicBezTo>
                  <a:cubicBezTo>
                    <a:pt x="358" y="47"/>
                    <a:pt x="361" y="47"/>
                    <a:pt x="365" y="46"/>
                  </a:cubicBezTo>
                  <a:cubicBezTo>
                    <a:pt x="393" y="30"/>
                    <a:pt x="393" y="30"/>
                    <a:pt x="393" y="30"/>
                  </a:cubicBezTo>
                  <a:cubicBezTo>
                    <a:pt x="407" y="59"/>
                    <a:pt x="407" y="59"/>
                    <a:pt x="407" y="59"/>
                  </a:cubicBezTo>
                  <a:cubicBezTo>
                    <a:pt x="408" y="63"/>
                    <a:pt x="412" y="64"/>
                    <a:pt x="415" y="63"/>
                  </a:cubicBezTo>
                  <a:cubicBezTo>
                    <a:pt x="446" y="53"/>
                    <a:pt x="446" y="53"/>
                    <a:pt x="446" y="53"/>
                  </a:cubicBezTo>
                  <a:cubicBezTo>
                    <a:pt x="454" y="85"/>
                    <a:pt x="454" y="85"/>
                    <a:pt x="454" y="85"/>
                  </a:cubicBezTo>
                  <a:cubicBezTo>
                    <a:pt x="454" y="89"/>
                    <a:pt x="457" y="91"/>
                    <a:pt x="461" y="91"/>
                  </a:cubicBezTo>
                  <a:cubicBezTo>
                    <a:pt x="494" y="88"/>
                    <a:pt x="494" y="88"/>
                    <a:pt x="494" y="88"/>
                  </a:cubicBezTo>
                  <a:cubicBezTo>
                    <a:pt x="494" y="120"/>
                    <a:pt x="494" y="120"/>
                    <a:pt x="494" y="120"/>
                  </a:cubicBezTo>
                  <a:cubicBezTo>
                    <a:pt x="494" y="124"/>
                    <a:pt x="497" y="127"/>
                    <a:pt x="500" y="127"/>
                  </a:cubicBezTo>
                  <a:cubicBezTo>
                    <a:pt x="533" y="131"/>
                    <a:pt x="533" y="131"/>
                    <a:pt x="533" y="131"/>
                  </a:cubicBezTo>
                  <a:cubicBezTo>
                    <a:pt x="526" y="163"/>
                    <a:pt x="526" y="163"/>
                    <a:pt x="526" y="163"/>
                  </a:cubicBezTo>
                  <a:cubicBezTo>
                    <a:pt x="526" y="167"/>
                    <a:pt x="527" y="170"/>
                    <a:pt x="531" y="171"/>
                  </a:cubicBezTo>
                  <a:cubicBezTo>
                    <a:pt x="562" y="182"/>
                    <a:pt x="562" y="182"/>
                    <a:pt x="562" y="182"/>
                  </a:cubicBezTo>
                  <a:cubicBezTo>
                    <a:pt x="549" y="212"/>
                    <a:pt x="549" y="212"/>
                    <a:pt x="549" y="212"/>
                  </a:cubicBezTo>
                  <a:cubicBezTo>
                    <a:pt x="547" y="215"/>
                    <a:pt x="549" y="219"/>
                    <a:pt x="552" y="220"/>
                  </a:cubicBezTo>
                  <a:cubicBezTo>
                    <a:pt x="580" y="237"/>
                    <a:pt x="580" y="237"/>
                    <a:pt x="580" y="237"/>
                  </a:cubicBezTo>
                  <a:cubicBezTo>
                    <a:pt x="561" y="264"/>
                    <a:pt x="561" y="264"/>
                    <a:pt x="561" y="264"/>
                  </a:cubicBezTo>
                  <a:cubicBezTo>
                    <a:pt x="559" y="267"/>
                    <a:pt x="559" y="270"/>
                    <a:pt x="562" y="273"/>
                  </a:cubicBezTo>
                  <a:cubicBezTo>
                    <a:pt x="586" y="295"/>
                    <a:pt x="586" y="295"/>
                    <a:pt x="586" y="295"/>
                  </a:cubicBezTo>
                  <a:lnTo>
                    <a:pt x="562" y="317"/>
                  </a:lnTo>
                  <a:close/>
                  <a:moveTo>
                    <a:pt x="307" y="116"/>
                  </a:moveTo>
                  <a:cubicBezTo>
                    <a:pt x="211" y="116"/>
                    <a:pt x="133" y="193"/>
                    <a:pt x="133" y="289"/>
                  </a:cubicBezTo>
                  <a:cubicBezTo>
                    <a:pt x="133" y="385"/>
                    <a:pt x="211" y="463"/>
                    <a:pt x="307" y="463"/>
                  </a:cubicBezTo>
                  <a:cubicBezTo>
                    <a:pt x="403" y="463"/>
                    <a:pt x="480" y="385"/>
                    <a:pt x="480" y="289"/>
                  </a:cubicBezTo>
                  <a:cubicBezTo>
                    <a:pt x="480" y="193"/>
                    <a:pt x="403" y="116"/>
                    <a:pt x="307" y="116"/>
                  </a:cubicBezTo>
                  <a:close/>
                  <a:moveTo>
                    <a:pt x="307" y="449"/>
                  </a:moveTo>
                  <a:cubicBezTo>
                    <a:pt x="219" y="449"/>
                    <a:pt x="147" y="377"/>
                    <a:pt x="147" y="289"/>
                  </a:cubicBezTo>
                  <a:cubicBezTo>
                    <a:pt x="147" y="201"/>
                    <a:pt x="219" y="130"/>
                    <a:pt x="307" y="130"/>
                  </a:cubicBezTo>
                  <a:cubicBezTo>
                    <a:pt x="395" y="130"/>
                    <a:pt x="466" y="201"/>
                    <a:pt x="466" y="289"/>
                  </a:cubicBezTo>
                  <a:cubicBezTo>
                    <a:pt x="466" y="377"/>
                    <a:pt x="395" y="449"/>
                    <a:pt x="307" y="449"/>
                  </a:cubicBez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accent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44"/>
            <p:cNvSpPr>
              <a:spLocks noEditPoints="1"/>
            </p:cNvSpPr>
            <p:nvPr/>
          </p:nvSpPr>
          <p:spPr bwMode="auto">
            <a:xfrm>
              <a:off x="6390716" y="1183452"/>
              <a:ext cx="623254" cy="612040"/>
            </a:xfrm>
            <a:custGeom>
              <a:avLst/>
              <a:gdLst>
                <a:gd name="T0" fmla="*/ 347 w 447"/>
                <a:gd name="T1" fmla="*/ 173 h 439"/>
                <a:gd name="T2" fmla="*/ 295 w 447"/>
                <a:gd name="T3" fmla="*/ 77 h 439"/>
                <a:gd name="T4" fmla="*/ 173 w 447"/>
                <a:gd name="T5" fmla="*/ 75 h 439"/>
                <a:gd name="T6" fmla="*/ 131 w 447"/>
                <a:gd name="T7" fmla="*/ 180 h 439"/>
                <a:gd name="T8" fmla="*/ 162 w 447"/>
                <a:gd name="T9" fmla="*/ 174 h 439"/>
                <a:gd name="T10" fmla="*/ 236 w 447"/>
                <a:gd name="T11" fmla="*/ 122 h 439"/>
                <a:gd name="T12" fmla="*/ 26 w 447"/>
                <a:gd name="T13" fmla="*/ 285 h 439"/>
                <a:gd name="T14" fmla="*/ 26 w 447"/>
                <a:gd name="T15" fmla="*/ 332 h 439"/>
                <a:gd name="T16" fmla="*/ 161 w 447"/>
                <a:gd name="T17" fmla="*/ 323 h 439"/>
                <a:gd name="T18" fmla="*/ 268 w 447"/>
                <a:gd name="T19" fmla="*/ 308 h 439"/>
                <a:gd name="T20" fmla="*/ 223 w 447"/>
                <a:gd name="T21" fmla="*/ 436 h 439"/>
                <a:gd name="T22" fmla="*/ 254 w 447"/>
                <a:gd name="T23" fmla="*/ 426 h 439"/>
                <a:gd name="T24" fmla="*/ 318 w 447"/>
                <a:gd name="T25" fmla="*/ 281 h 439"/>
                <a:gd name="T26" fmla="*/ 292 w 447"/>
                <a:gd name="T27" fmla="*/ 174 h 439"/>
                <a:gd name="T28" fmla="*/ 327 w 447"/>
                <a:gd name="T29" fmla="*/ 225 h 439"/>
                <a:gd name="T30" fmla="*/ 423 w 447"/>
                <a:gd name="T31" fmla="*/ 229 h 439"/>
                <a:gd name="T32" fmla="*/ 440 w 447"/>
                <a:gd name="T33" fmla="*/ 222 h 439"/>
                <a:gd name="T34" fmla="*/ 424 w 447"/>
                <a:gd name="T35" fmla="*/ 182 h 439"/>
                <a:gd name="T36" fmla="*/ 423 w 447"/>
                <a:gd name="T37" fmla="*/ 220 h 439"/>
                <a:gd name="T38" fmla="*/ 311 w 447"/>
                <a:gd name="T39" fmla="*/ 204 h 439"/>
                <a:gd name="T40" fmla="*/ 295 w 447"/>
                <a:gd name="T41" fmla="*/ 158 h 439"/>
                <a:gd name="T42" fmla="*/ 248 w 447"/>
                <a:gd name="T43" fmla="*/ 222 h 439"/>
                <a:gd name="T44" fmla="*/ 312 w 447"/>
                <a:gd name="T45" fmla="*/ 288 h 439"/>
                <a:gd name="T46" fmla="*/ 316 w 447"/>
                <a:gd name="T47" fmla="*/ 310 h 439"/>
                <a:gd name="T48" fmla="*/ 233 w 447"/>
                <a:gd name="T49" fmla="*/ 429 h 439"/>
                <a:gd name="T50" fmla="*/ 224 w 447"/>
                <a:gd name="T51" fmla="*/ 407 h 439"/>
                <a:gd name="T52" fmla="*/ 277 w 447"/>
                <a:gd name="T53" fmla="*/ 303 h 439"/>
                <a:gd name="T54" fmla="*/ 212 w 447"/>
                <a:gd name="T55" fmla="*/ 251 h 439"/>
                <a:gd name="T56" fmla="*/ 153 w 447"/>
                <a:gd name="T57" fmla="*/ 318 h 439"/>
                <a:gd name="T58" fmla="*/ 139 w 447"/>
                <a:gd name="T59" fmla="*/ 325 h 439"/>
                <a:gd name="T60" fmla="*/ 10 w 447"/>
                <a:gd name="T61" fmla="*/ 308 h 439"/>
                <a:gd name="T62" fmla="*/ 128 w 447"/>
                <a:gd name="T63" fmla="*/ 292 h 439"/>
                <a:gd name="T64" fmla="*/ 248 w 447"/>
                <a:gd name="T65" fmla="*/ 121 h 439"/>
                <a:gd name="T66" fmla="*/ 244 w 447"/>
                <a:gd name="T67" fmla="*/ 113 h 439"/>
                <a:gd name="T68" fmla="*/ 201 w 447"/>
                <a:gd name="T69" fmla="*/ 110 h 439"/>
                <a:gd name="T70" fmla="*/ 143 w 447"/>
                <a:gd name="T71" fmla="*/ 175 h 439"/>
                <a:gd name="T72" fmla="*/ 134 w 447"/>
                <a:gd name="T73" fmla="*/ 153 h 439"/>
                <a:gd name="T74" fmla="*/ 197 w 447"/>
                <a:gd name="T75" fmla="*/ 73 h 439"/>
                <a:gd name="T76" fmla="*/ 316 w 447"/>
                <a:gd name="T77" fmla="*/ 104 h 439"/>
                <a:gd name="T78" fmla="*/ 343 w 447"/>
                <a:gd name="T79" fmla="*/ 182 h 439"/>
                <a:gd name="T80" fmla="*/ 423 w 447"/>
                <a:gd name="T81" fmla="*/ 192 h 439"/>
                <a:gd name="T82" fmla="*/ 433 w 447"/>
                <a:gd name="T83" fmla="*/ 216 h 439"/>
                <a:gd name="T84" fmla="*/ 339 w 447"/>
                <a:gd name="T85" fmla="*/ 91 h 439"/>
                <a:gd name="T86" fmla="*/ 378 w 447"/>
                <a:gd name="T87" fmla="*/ 67 h 439"/>
                <a:gd name="T88" fmla="*/ 361 w 447"/>
                <a:gd name="T89" fmla="*/ 5 h 439"/>
                <a:gd name="T90" fmla="*/ 299 w 447"/>
                <a:gd name="T91" fmla="*/ 23 h 439"/>
                <a:gd name="T92" fmla="*/ 317 w 447"/>
                <a:gd name="T93" fmla="*/ 85 h 439"/>
                <a:gd name="T94" fmla="*/ 339 w 447"/>
                <a:gd name="T95" fmla="*/ 9 h 439"/>
                <a:gd name="T96" fmla="*/ 373 w 447"/>
                <a:gd name="T97" fmla="*/ 35 h 439"/>
                <a:gd name="T98" fmla="*/ 339 w 447"/>
                <a:gd name="T99" fmla="*/ 82 h 439"/>
                <a:gd name="T100" fmla="*/ 304 w 447"/>
                <a:gd name="T101" fmla="*/ 55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47" h="439">
                  <a:moveTo>
                    <a:pt x="424" y="182"/>
                  </a:moveTo>
                  <a:cubicBezTo>
                    <a:pt x="347" y="173"/>
                    <a:pt x="347" y="173"/>
                    <a:pt x="347" y="173"/>
                  </a:cubicBezTo>
                  <a:cubicBezTo>
                    <a:pt x="325" y="102"/>
                    <a:pt x="325" y="102"/>
                    <a:pt x="325" y="102"/>
                  </a:cubicBezTo>
                  <a:cubicBezTo>
                    <a:pt x="321" y="90"/>
                    <a:pt x="308" y="79"/>
                    <a:pt x="295" y="77"/>
                  </a:cubicBezTo>
                  <a:cubicBezTo>
                    <a:pt x="198" y="64"/>
                    <a:pt x="198" y="64"/>
                    <a:pt x="198" y="64"/>
                  </a:cubicBezTo>
                  <a:cubicBezTo>
                    <a:pt x="188" y="62"/>
                    <a:pt x="179" y="67"/>
                    <a:pt x="173" y="75"/>
                  </a:cubicBezTo>
                  <a:cubicBezTo>
                    <a:pt x="126" y="148"/>
                    <a:pt x="126" y="148"/>
                    <a:pt x="126" y="148"/>
                  </a:cubicBezTo>
                  <a:cubicBezTo>
                    <a:pt x="118" y="158"/>
                    <a:pt x="120" y="171"/>
                    <a:pt x="131" y="180"/>
                  </a:cubicBezTo>
                  <a:cubicBezTo>
                    <a:pt x="135" y="183"/>
                    <a:pt x="138" y="185"/>
                    <a:pt x="143" y="185"/>
                  </a:cubicBezTo>
                  <a:cubicBezTo>
                    <a:pt x="151" y="185"/>
                    <a:pt x="159" y="179"/>
                    <a:pt x="162" y="174"/>
                  </a:cubicBezTo>
                  <a:cubicBezTo>
                    <a:pt x="206" y="118"/>
                    <a:pt x="206" y="118"/>
                    <a:pt x="206" y="118"/>
                  </a:cubicBezTo>
                  <a:cubicBezTo>
                    <a:pt x="236" y="122"/>
                    <a:pt x="236" y="122"/>
                    <a:pt x="236" y="122"/>
                  </a:cubicBezTo>
                  <a:cubicBezTo>
                    <a:pt x="125" y="282"/>
                    <a:pt x="125" y="282"/>
                    <a:pt x="125" y="282"/>
                  </a:cubicBezTo>
                  <a:cubicBezTo>
                    <a:pt x="26" y="285"/>
                    <a:pt x="26" y="285"/>
                    <a:pt x="26" y="285"/>
                  </a:cubicBezTo>
                  <a:cubicBezTo>
                    <a:pt x="12" y="285"/>
                    <a:pt x="0" y="295"/>
                    <a:pt x="0" y="308"/>
                  </a:cubicBezTo>
                  <a:cubicBezTo>
                    <a:pt x="0" y="322"/>
                    <a:pt x="12" y="332"/>
                    <a:pt x="26" y="332"/>
                  </a:cubicBezTo>
                  <a:cubicBezTo>
                    <a:pt x="139" y="335"/>
                    <a:pt x="139" y="335"/>
                    <a:pt x="139" y="335"/>
                  </a:cubicBezTo>
                  <a:cubicBezTo>
                    <a:pt x="148" y="335"/>
                    <a:pt x="156" y="330"/>
                    <a:pt x="161" y="323"/>
                  </a:cubicBezTo>
                  <a:cubicBezTo>
                    <a:pt x="213" y="263"/>
                    <a:pt x="213" y="263"/>
                    <a:pt x="213" y="263"/>
                  </a:cubicBezTo>
                  <a:cubicBezTo>
                    <a:pt x="268" y="308"/>
                    <a:pt x="268" y="308"/>
                    <a:pt x="268" y="308"/>
                  </a:cubicBezTo>
                  <a:cubicBezTo>
                    <a:pt x="215" y="403"/>
                    <a:pt x="215" y="403"/>
                    <a:pt x="215" y="403"/>
                  </a:cubicBezTo>
                  <a:cubicBezTo>
                    <a:pt x="208" y="415"/>
                    <a:pt x="211" y="429"/>
                    <a:pt x="223" y="436"/>
                  </a:cubicBezTo>
                  <a:cubicBezTo>
                    <a:pt x="226" y="438"/>
                    <a:pt x="229" y="439"/>
                    <a:pt x="233" y="439"/>
                  </a:cubicBezTo>
                  <a:cubicBezTo>
                    <a:pt x="242" y="439"/>
                    <a:pt x="251" y="432"/>
                    <a:pt x="254" y="426"/>
                  </a:cubicBezTo>
                  <a:cubicBezTo>
                    <a:pt x="324" y="315"/>
                    <a:pt x="324" y="315"/>
                    <a:pt x="324" y="315"/>
                  </a:cubicBezTo>
                  <a:cubicBezTo>
                    <a:pt x="331" y="303"/>
                    <a:pt x="328" y="289"/>
                    <a:pt x="318" y="281"/>
                  </a:cubicBezTo>
                  <a:cubicBezTo>
                    <a:pt x="258" y="224"/>
                    <a:pt x="258" y="224"/>
                    <a:pt x="258" y="224"/>
                  </a:cubicBezTo>
                  <a:cubicBezTo>
                    <a:pt x="292" y="174"/>
                    <a:pt x="292" y="174"/>
                    <a:pt x="292" y="174"/>
                  </a:cubicBezTo>
                  <a:cubicBezTo>
                    <a:pt x="302" y="207"/>
                    <a:pt x="302" y="207"/>
                    <a:pt x="302" y="207"/>
                  </a:cubicBezTo>
                  <a:cubicBezTo>
                    <a:pt x="306" y="218"/>
                    <a:pt x="316" y="225"/>
                    <a:pt x="327" y="225"/>
                  </a:cubicBezTo>
                  <a:cubicBezTo>
                    <a:pt x="327" y="225"/>
                    <a:pt x="327" y="225"/>
                    <a:pt x="327" y="225"/>
                  </a:cubicBezTo>
                  <a:cubicBezTo>
                    <a:pt x="423" y="229"/>
                    <a:pt x="423" y="229"/>
                    <a:pt x="423" y="229"/>
                  </a:cubicBezTo>
                  <a:cubicBezTo>
                    <a:pt x="423" y="229"/>
                    <a:pt x="423" y="229"/>
                    <a:pt x="423" y="229"/>
                  </a:cubicBezTo>
                  <a:cubicBezTo>
                    <a:pt x="430" y="229"/>
                    <a:pt x="435" y="227"/>
                    <a:pt x="440" y="222"/>
                  </a:cubicBezTo>
                  <a:cubicBezTo>
                    <a:pt x="444" y="218"/>
                    <a:pt x="447" y="212"/>
                    <a:pt x="447" y="206"/>
                  </a:cubicBezTo>
                  <a:cubicBezTo>
                    <a:pt x="447" y="193"/>
                    <a:pt x="436" y="183"/>
                    <a:pt x="424" y="182"/>
                  </a:cubicBezTo>
                  <a:close/>
                  <a:moveTo>
                    <a:pt x="433" y="216"/>
                  </a:moveTo>
                  <a:cubicBezTo>
                    <a:pt x="431" y="218"/>
                    <a:pt x="427" y="220"/>
                    <a:pt x="423" y="220"/>
                  </a:cubicBezTo>
                  <a:cubicBezTo>
                    <a:pt x="327" y="216"/>
                    <a:pt x="327" y="216"/>
                    <a:pt x="327" y="216"/>
                  </a:cubicBezTo>
                  <a:cubicBezTo>
                    <a:pt x="320" y="216"/>
                    <a:pt x="313" y="211"/>
                    <a:pt x="311" y="204"/>
                  </a:cubicBezTo>
                  <a:cubicBezTo>
                    <a:pt x="298" y="162"/>
                    <a:pt x="298" y="162"/>
                    <a:pt x="298" y="162"/>
                  </a:cubicBezTo>
                  <a:cubicBezTo>
                    <a:pt x="298" y="160"/>
                    <a:pt x="296" y="159"/>
                    <a:pt x="295" y="158"/>
                  </a:cubicBezTo>
                  <a:cubicBezTo>
                    <a:pt x="293" y="158"/>
                    <a:pt x="291" y="159"/>
                    <a:pt x="290" y="160"/>
                  </a:cubicBezTo>
                  <a:cubicBezTo>
                    <a:pt x="248" y="222"/>
                    <a:pt x="248" y="222"/>
                    <a:pt x="248" y="222"/>
                  </a:cubicBezTo>
                  <a:cubicBezTo>
                    <a:pt x="246" y="224"/>
                    <a:pt x="247" y="226"/>
                    <a:pt x="248" y="228"/>
                  </a:cubicBezTo>
                  <a:cubicBezTo>
                    <a:pt x="312" y="288"/>
                    <a:pt x="312" y="288"/>
                    <a:pt x="312" y="288"/>
                  </a:cubicBezTo>
                  <a:cubicBezTo>
                    <a:pt x="312" y="288"/>
                    <a:pt x="312" y="288"/>
                    <a:pt x="312" y="288"/>
                  </a:cubicBezTo>
                  <a:cubicBezTo>
                    <a:pt x="319" y="294"/>
                    <a:pt x="321" y="303"/>
                    <a:pt x="316" y="310"/>
                  </a:cubicBezTo>
                  <a:cubicBezTo>
                    <a:pt x="246" y="421"/>
                    <a:pt x="246" y="421"/>
                    <a:pt x="246" y="421"/>
                  </a:cubicBezTo>
                  <a:cubicBezTo>
                    <a:pt x="244" y="425"/>
                    <a:pt x="239" y="429"/>
                    <a:pt x="233" y="429"/>
                  </a:cubicBezTo>
                  <a:cubicBezTo>
                    <a:pt x="231" y="429"/>
                    <a:pt x="229" y="429"/>
                    <a:pt x="227" y="428"/>
                  </a:cubicBezTo>
                  <a:cubicBezTo>
                    <a:pt x="220" y="423"/>
                    <a:pt x="219" y="416"/>
                    <a:pt x="224" y="407"/>
                  </a:cubicBezTo>
                  <a:cubicBezTo>
                    <a:pt x="278" y="309"/>
                    <a:pt x="278" y="309"/>
                    <a:pt x="278" y="309"/>
                  </a:cubicBezTo>
                  <a:cubicBezTo>
                    <a:pt x="279" y="307"/>
                    <a:pt x="279" y="304"/>
                    <a:pt x="277" y="303"/>
                  </a:cubicBezTo>
                  <a:cubicBezTo>
                    <a:pt x="215" y="252"/>
                    <a:pt x="215" y="252"/>
                    <a:pt x="215" y="252"/>
                  </a:cubicBezTo>
                  <a:cubicBezTo>
                    <a:pt x="214" y="252"/>
                    <a:pt x="213" y="251"/>
                    <a:pt x="212" y="251"/>
                  </a:cubicBezTo>
                  <a:cubicBezTo>
                    <a:pt x="211" y="251"/>
                    <a:pt x="209" y="252"/>
                    <a:pt x="208" y="253"/>
                  </a:cubicBezTo>
                  <a:cubicBezTo>
                    <a:pt x="153" y="318"/>
                    <a:pt x="153" y="318"/>
                    <a:pt x="153" y="318"/>
                  </a:cubicBezTo>
                  <a:cubicBezTo>
                    <a:pt x="153" y="318"/>
                    <a:pt x="153" y="318"/>
                    <a:pt x="153" y="318"/>
                  </a:cubicBezTo>
                  <a:cubicBezTo>
                    <a:pt x="150" y="323"/>
                    <a:pt x="145" y="325"/>
                    <a:pt x="139" y="325"/>
                  </a:cubicBezTo>
                  <a:cubicBezTo>
                    <a:pt x="26" y="323"/>
                    <a:pt x="26" y="323"/>
                    <a:pt x="26" y="323"/>
                  </a:cubicBezTo>
                  <a:cubicBezTo>
                    <a:pt x="17" y="323"/>
                    <a:pt x="10" y="316"/>
                    <a:pt x="10" y="308"/>
                  </a:cubicBezTo>
                  <a:cubicBezTo>
                    <a:pt x="10" y="301"/>
                    <a:pt x="17" y="295"/>
                    <a:pt x="27" y="295"/>
                  </a:cubicBezTo>
                  <a:cubicBezTo>
                    <a:pt x="128" y="292"/>
                    <a:pt x="128" y="292"/>
                    <a:pt x="128" y="292"/>
                  </a:cubicBezTo>
                  <a:cubicBezTo>
                    <a:pt x="130" y="292"/>
                    <a:pt x="131" y="291"/>
                    <a:pt x="132" y="290"/>
                  </a:cubicBezTo>
                  <a:cubicBezTo>
                    <a:pt x="248" y="121"/>
                    <a:pt x="248" y="121"/>
                    <a:pt x="248" y="121"/>
                  </a:cubicBezTo>
                  <a:cubicBezTo>
                    <a:pt x="249" y="119"/>
                    <a:pt x="249" y="118"/>
                    <a:pt x="248" y="116"/>
                  </a:cubicBezTo>
                  <a:cubicBezTo>
                    <a:pt x="247" y="115"/>
                    <a:pt x="246" y="114"/>
                    <a:pt x="244" y="113"/>
                  </a:cubicBezTo>
                  <a:cubicBezTo>
                    <a:pt x="205" y="108"/>
                    <a:pt x="205" y="108"/>
                    <a:pt x="205" y="108"/>
                  </a:cubicBezTo>
                  <a:cubicBezTo>
                    <a:pt x="203" y="108"/>
                    <a:pt x="202" y="108"/>
                    <a:pt x="201" y="110"/>
                  </a:cubicBezTo>
                  <a:cubicBezTo>
                    <a:pt x="155" y="169"/>
                    <a:pt x="155" y="169"/>
                    <a:pt x="155" y="169"/>
                  </a:cubicBezTo>
                  <a:cubicBezTo>
                    <a:pt x="152" y="172"/>
                    <a:pt x="147" y="175"/>
                    <a:pt x="143" y="175"/>
                  </a:cubicBezTo>
                  <a:cubicBezTo>
                    <a:pt x="141" y="175"/>
                    <a:pt x="139" y="175"/>
                    <a:pt x="138" y="173"/>
                  </a:cubicBezTo>
                  <a:cubicBezTo>
                    <a:pt x="133" y="170"/>
                    <a:pt x="127" y="162"/>
                    <a:pt x="134" y="153"/>
                  </a:cubicBezTo>
                  <a:cubicBezTo>
                    <a:pt x="181" y="80"/>
                    <a:pt x="181" y="80"/>
                    <a:pt x="181" y="80"/>
                  </a:cubicBezTo>
                  <a:cubicBezTo>
                    <a:pt x="184" y="75"/>
                    <a:pt x="191" y="72"/>
                    <a:pt x="197" y="73"/>
                  </a:cubicBezTo>
                  <a:cubicBezTo>
                    <a:pt x="294" y="86"/>
                    <a:pt x="294" y="86"/>
                    <a:pt x="294" y="86"/>
                  </a:cubicBezTo>
                  <a:cubicBezTo>
                    <a:pt x="303" y="88"/>
                    <a:pt x="314" y="96"/>
                    <a:pt x="316" y="104"/>
                  </a:cubicBezTo>
                  <a:cubicBezTo>
                    <a:pt x="339" y="179"/>
                    <a:pt x="339" y="179"/>
                    <a:pt x="339" y="179"/>
                  </a:cubicBezTo>
                  <a:cubicBezTo>
                    <a:pt x="339" y="181"/>
                    <a:pt x="341" y="182"/>
                    <a:pt x="343" y="182"/>
                  </a:cubicBezTo>
                  <a:cubicBezTo>
                    <a:pt x="423" y="192"/>
                    <a:pt x="423" y="192"/>
                    <a:pt x="423" y="192"/>
                  </a:cubicBezTo>
                  <a:cubicBezTo>
                    <a:pt x="423" y="192"/>
                    <a:pt x="423" y="192"/>
                    <a:pt x="423" y="192"/>
                  </a:cubicBezTo>
                  <a:cubicBezTo>
                    <a:pt x="431" y="192"/>
                    <a:pt x="437" y="198"/>
                    <a:pt x="437" y="206"/>
                  </a:cubicBezTo>
                  <a:cubicBezTo>
                    <a:pt x="437" y="210"/>
                    <a:pt x="436" y="213"/>
                    <a:pt x="433" y="216"/>
                  </a:cubicBezTo>
                  <a:close/>
                  <a:moveTo>
                    <a:pt x="317" y="85"/>
                  </a:moveTo>
                  <a:cubicBezTo>
                    <a:pt x="323" y="89"/>
                    <a:pt x="331" y="91"/>
                    <a:pt x="339" y="91"/>
                  </a:cubicBezTo>
                  <a:cubicBezTo>
                    <a:pt x="339" y="91"/>
                    <a:pt x="339" y="91"/>
                    <a:pt x="339" y="91"/>
                  </a:cubicBezTo>
                  <a:cubicBezTo>
                    <a:pt x="355" y="91"/>
                    <a:pt x="370" y="82"/>
                    <a:pt x="378" y="67"/>
                  </a:cubicBezTo>
                  <a:cubicBezTo>
                    <a:pt x="384" y="57"/>
                    <a:pt x="386" y="44"/>
                    <a:pt x="382" y="33"/>
                  </a:cubicBezTo>
                  <a:cubicBezTo>
                    <a:pt x="379" y="21"/>
                    <a:pt x="371" y="11"/>
                    <a:pt x="361" y="5"/>
                  </a:cubicBezTo>
                  <a:cubicBezTo>
                    <a:pt x="354" y="2"/>
                    <a:pt x="346" y="0"/>
                    <a:pt x="339" y="0"/>
                  </a:cubicBezTo>
                  <a:cubicBezTo>
                    <a:pt x="322" y="0"/>
                    <a:pt x="307" y="9"/>
                    <a:pt x="299" y="23"/>
                  </a:cubicBezTo>
                  <a:cubicBezTo>
                    <a:pt x="293" y="34"/>
                    <a:pt x="291" y="46"/>
                    <a:pt x="295" y="58"/>
                  </a:cubicBezTo>
                  <a:cubicBezTo>
                    <a:pt x="298" y="70"/>
                    <a:pt x="306" y="79"/>
                    <a:pt x="317" y="85"/>
                  </a:cubicBezTo>
                  <a:close/>
                  <a:moveTo>
                    <a:pt x="307" y="28"/>
                  </a:moveTo>
                  <a:cubicBezTo>
                    <a:pt x="313" y="16"/>
                    <a:pt x="325" y="9"/>
                    <a:pt x="339" y="9"/>
                  </a:cubicBezTo>
                  <a:cubicBezTo>
                    <a:pt x="345" y="9"/>
                    <a:pt x="351" y="11"/>
                    <a:pt x="356" y="14"/>
                  </a:cubicBezTo>
                  <a:cubicBezTo>
                    <a:pt x="365" y="18"/>
                    <a:pt x="371" y="26"/>
                    <a:pt x="373" y="35"/>
                  </a:cubicBezTo>
                  <a:cubicBezTo>
                    <a:pt x="376" y="45"/>
                    <a:pt x="375" y="54"/>
                    <a:pt x="370" y="63"/>
                  </a:cubicBezTo>
                  <a:cubicBezTo>
                    <a:pt x="364" y="74"/>
                    <a:pt x="352" y="82"/>
                    <a:pt x="339" y="82"/>
                  </a:cubicBezTo>
                  <a:cubicBezTo>
                    <a:pt x="332" y="82"/>
                    <a:pt x="326" y="80"/>
                    <a:pt x="321" y="77"/>
                  </a:cubicBezTo>
                  <a:cubicBezTo>
                    <a:pt x="313" y="72"/>
                    <a:pt x="306" y="65"/>
                    <a:pt x="304" y="55"/>
                  </a:cubicBezTo>
                  <a:cubicBezTo>
                    <a:pt x="301" y="46"/>
                    <a:pt x="302" y="36"/>
                    <a:pt x="307" y="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accent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42"/>
            <p:cNvSpPr>
              <a:spLocks noEditPoints="1"/>
            </p:cNvSpPr>
            <p:nvPr/>
          </p:nvSpPr>
          <p:spPr bwMode="auto">
            <a:xfrm>
              <a:off x="5366427" y="2899613"/>
              <a:ext cx="654588" cy="766991"/>
            </a:xfrm>
            <a:custGeom>
              <a:avLst/>
              <a:gdLst>
                <a:gd name="T0" fmla="*/ 122 w 419"/>
                <a:gd name="T1" fmla="*/ 141 h 491"/>
                <a:gd name="T2" fmla="*/ 156 w 419"/>
                <a:gd name="T3" fmla="*/ 239 h 491"/>
                <a:gd name="T4" fmla="*/ 169 w 419"/>
                <a:gd name="T5" fmla="*/ 276 h 491"/>
                <a:gd name="T6" fmla="*/ 194 w 419"/>
                <a:gd name="T7" fmla="*/ 293 h 491"/>
                <a:gd name="T8" fmla="*/ 220 w 419"/>
                <a:gd name="T9" fmla="*/ 276 h 491"/>
                <a:gd name="T10" fmla="*/ 233 w 419"/>
                <a:gd name="T11" fmla="*/ 239 h 491"/>
                <a:gd name="T12" fmla="*/ 266 w 419"/>
                <a:gd name="T13" fmla="*/ 141 h 491"/>
                <a:gd name="T14" fmla="*/ 194 w 419"/>
                <a:gd name="T15" fmla="*/ 283 h 491"/>
                <a:gd name="T16" fmla="*/ 207 w 419"/>
                <a:gd name="T17" fmla="*/ 276 h 491"/>
                <a:gd name="T18" fmla="*/ 223 w 419"/>
                <a:gd name="T19" fmla="*/ 263 h 491"/>
                <a:gd name="T20" fmla="*/ 169 w 419"/>
                <a:gd name="T21" fmla="*/ 266 h 491"/>
                <a:gd name="T22" fmla="*/ 165 w 419"/>
                <a:gd name="T23" fmla="*/ 244 h 491"/>
                <a:gd name="T24" fmla="*/ 223 w 419"/>
                <a:gd name="T25" fmla="*/ 263 h 491"/>
                <a:gd name="T26" fmla="*/ 223 w 419"/>
                <a:gd name="T27" fmla="*/ 235 h 491"/>
                <a:gd name="T28" fmla="*/ 199 w 419"/>
                <a:gd name="T29" fmla="*/ 168 h 491"/>
                <a:gd name="T30" fmla="*/ 221 w 419"/>
                <a:gd name="T31" fmla="*/ 134 h 491"/>
                <a:gd name="T32" fmla="*/ 194 w 419"/>
                <a:gd name="T33" fmla="*/ 159 h 491"/>
                <a:gd name="T34" fmla="*/ 168 w 419"/>
                <a:gd name="T35" fmla="*/ 134 h 491"/>
                <a:gd name="T36" fmla="*/ 190 w 419"/>
                <a:gd name="T37" fmla="*/ 168 h 491"/>
                <a:gd name="T38" fmla="*/ 165 w 419"/>
                <a:gd name="T39" fmla="*/ 235 h 491"/>
                <a:gd name="T40" fmla="*/ 132 w 419"/>
                <a:gd name="T41" fmla="*/ 141 h 491"/>
                <a:gd name="T42" fmla="*/ 257 w 419"/>
                <a:gd name="T43" fmla="*/ 141 h 491"/>
                <a:gd name="T44" fmla="*/ 407 w 419"/>
                <a:gd name="T45" fmla="*/ 250 h 491"/>
                <a:gd name="T46" fmla="*/ 374 w 419"/>
                <a:gd name="T47" fmla="*/ 183 h 491"/>
                <a:gd name="T48" fmla="*/ 374 w 419"/>
                <a:gd name="T49" fmla="*/ 118 h 491"/>
                <a:gd name="T50" fmla="*/ 193 w 419"/>
                <a:gd name="T51" fmla="*/ 0 h 491"/>
                <a:gd name="T52" fmla="*/ 61 w 419"/>
                <a:gd name="T53" fmla="*/ 288 h 491"/>
                <a:gd name="T54" fmla="*/ 72 w 419"/>
                <a:gd name="T55" fmla="*/ 454 h 491"/>
                <a:gd name="T56" fmla="*/ 197 w 419"/>
                <a:gd name="T57" fmla="*/ 491 h 491"/>
                <a:gd name="T58" fmla="*/ 259 w 419"/>
                <a:gd name="T59" fmla="*/ 480 h 491"/>
                <a:gd name="T60" fmla="*/ 345 w 419"/>
                <a:gd name="T61" fmla="*/ 413 h 491"/>
                <a:gd name="T62" fmla="*/ 378 w 419"/>
                <a:gd name="T63" fmla="*/ 391 h 491"/>
                <a:gd name="T64" fmla="*/ 378 w 419"/>
                <a:gd name="T65" fmla="*/ 360 h 491"/>
                <a:gd name="T66" fmla="*/ 388 w 419"/>
                <a:gd name="T67" fmla="*/ 339 h 491"/>
                <a:gd name="T68" fmla="*/ 394 w 419"/>
                <a:gd name="T69" fmla="*/ 319 h 491"/>
                <a:gd name="T70" fmla="*/ 390 w 419"/>
                <a:gd name="T71" fmla="*/ 304 h 491"/>
                <a:gd name="T72" fmla="*/ 409 w 419"/>
                <a:gd name="T73" fmla="*/ 289 h 491"/>
                <a:gd name="T74" fmla="*/ 407 w 419"/>
                <a:gd name="T75" fmla="*/ 250 h 491"/>
                <a:gd name="T76" fmla="*/ 385 w 419"/>
                <a:gd name="T77" fmla="*/ 286 h 491"/>
                <a:gd name="T78" fmla="*/ 380 w 419"/>
                <a:gd name="T79" fmla="*/ 307 h 491"/>
                <a:gd name="T80" fmla="*/ 385 w 419"/>
                <a:gd name="T81" fmla="*/ 317 h 491"/>
                <a:gd name="T82" fmla="*/ 376 w 419"/>
                <a:gd name="T83" fmla="*/ 331 h 491"/>
                <a:gd name="T84" fmla="*/ 375 w 419"/>
                <a:gd name="T85" fmla="*/ 344 h 491"/>
                <a:gd name="T86" fmla="*/ 369 w 419"/>
                <a:gd name="T87" fmla="*/ 365 h 491"/>
                <a:gd name="T88" fmla="*/ 347 w 419"/>
                <a:gd name="T89" fmla="*/ 404 h 491"/>
                <a:gd name="T90" fmla="*/ 261 w 419"/>
                <a:gd name="T91" fmla="*/ 386 h 491"/>
                <a:gd name="T92" fmla="*/ 250 w 419"/>
                <a:gd name="T93" fmla="*/ 476 h 491"/>
                <a:gd name="T94" fmla="*/ 89 w 419"/>
                <a:gd name="T95" fmla="*/ 307 h 491"/>
                <a:gd name="T96" fmla="*/ 9 w 419"/>
                <a:gd name="T97" fmla="*/ 167 h 491"/>
                <a:gd name="T98" fmla="*/ 193 w 419"/>
                <a:gd name="T99" fmla="*/ 9 h 491"/>
                <a:gd name="T100" fmla="*/ 365 w 419"/>
                <a:gd name="T101" fmla="*/ 120 h 491"/>
                <a:gd name="T102" fmla="*/ 365 w 419"/>
                <a:gd name="T103" fmla="*/ 180 h 491"/>
                <a:gd name="T104" fmla="*/ 399 w 419"/>
                <a:gd name="T105" fmla="*/ 255 h 491"/>
                <a:gd name="T106" fmla="*/ 405 w 419"/>
                <a:gd name="T107" fmla="*/ 281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19" h="491">
                  <a:moveTo>
                    <a:pt x="194" y="69"/>
                  </a:moveTo>
                  <a:cubicBezTo>
                    <a:pt x="155" y="69"/>
                    <a:pt x="122" y="101"/>
                    <a:pt x="122" y="141"/>
                  </a:cubicBezTo>
                  <a:cubicBezTo>
                    <a:pt x="122" y="161"/>
                    <a:pt x="130" y="180"/>
                    <a:pt x="144" y="195"/>
                  </a:cubicBezTo>
                  <a:cubicBezTo>
                    <a:pt x="148" y="199"/>
                    <a:pt x="156" y="210"/>
                    <a:pt x="156" y="239"/>
                  </a:cubicBezTo>
                  <a:cubicBezTo>
                    <a:pt x="156" y="263"/>
                    <a:pt x="156" y="263"/>
                    <a:pt x="156" y="263"/>
                  </a:cubicBezTo>
                  <a:cubicBezTo>
                    <a:pt x="156" y="270"/>
                    <a:pt x="162" y="276"/>
                    <a:pt x="169" y="276"/>
                  </a:cubicBezTo>
                  <a:cubicBezTo>
                    <a:pt x="172" y="276"/>
                    <a:pt x="172" y="276"/>
                    <a:pt x="172" y="276"/>
                  </a:cubicBezTo>
                  <a:cubicBezTo>
                    <a:pt x="174" y="285"/>
                    <a:pt x="183" y="293"/>
                    <a:pt x="194" y="293"/>
                  </a:cubicBezTo>
                  <a:cubicBezTo>
                    <a:pt x="205" y="293"/>
                    <a:pt x="214" y="285"/>
                    <a:pt x="217" y="276"/>
                  </a:cubicBezTo>
                  <a:cubicBezTo>
                    <a:pt x="220" y="276"/>
                    <a:pt x="220" y="276"/>
                    <a:pt x="220" y="276"/>
                  </a:cubicBezTo>
                  <a:cubicBezTo>
                    <a:pt x="227" y="276"/>
                    <a:pt x="233" y="270"/>
                    <a:pt x="233" y="263"/>
                  </a:cubicBezTo>
                  <a:cubicBezTo>
                    <a:pt x="233" y="239"/>
                    <a:pt x="233" y="239"/>
                    <a:pt x="233" y="239"/>
                  </a:cubicBezTo>
                  <a:cubicBezTo>
                    <a:pt x="233" y="210"/>
                    <a:pt x="241" y="199"/>
                    <a:pt x="244" y="195"/>
                  </a:cubicBezTo>
                  <a:cubicBezTo>
                    <a:pt x="258" y="180"/>
                    <a:pt x="266" y="161"/>
                    <a:pt x="266" y="141"/>
                  </a:cubicBezTo>
                  <a:cubicBezTo>
                    <a:pt x="266" y="101"/>
                    <a:pt x="234" y="69"/>
                    <a:pt x="194" y="69"/>
                  </a:cubicBezTo>
                  <a:close/>
                  <a:moveTo>
                    <a:pt x="194" y="283"/>
                  </a:moveTo>
                  <a:cubicBezTo>
                    <a:pt x="189" y="283"/>
                    <a:pt x="184" y="280"/>
                    <a:pt x="182" y="276"/>
                  </a:cubicBezTo>
                  <a:cubicBezTo>
                    <a:pt x="207" y="276"/>
                    <a:pt x="207" y="276"/>
                    <a:pt x="207" y="276"/>
                  </a:cubicBezTo>
                  <a:cubicBezTo>
                    <a:pt x="205" y="280"/>
                    <a:pt x="200" y="283"/>
                    <a:pt x="194" y="283"/>
                  </a:cubicBezTo>
                  <a:close/>
                  <a:moveTo>
                    <a:pt x="223" y="263"/>
                  </a:moveTo>
                  <a:cubicBezTo>
                    <a:pt x="223" y="265"/>
                    <a:pt x="222" y="266"/>
                    <a:pt x="220" y="266"/>
                  </a:cubicBezTo>
                  <a:cubicBezTo>
                    <a:pt x="169" y="266"/>
                    <a:pt x="169" y="266"/>
                    <a:pt x="169" y="266"/>
                  </a:cubicBezTo>
                  <a:cubicBezTo>
                    <a:pt x="167" y="266"/>
                    <a:pt x="165" y="265"/>
                    <a:pt x="165" y="263"/>
                  </a:cubicBezTo>
                  <a:cubicBezTo>
                    <a:pt x="165" y="244"/>
                    <a:pt x="165" y="244"/>
                    <a:pt x="165" y="244"/>
                  </a:cubicBezTo>
                  <a:cubicBezTo>
                    <a:pt x="223" y="244"/>
                    <a:pt x="223" y="244"/>
                    <a:pt x="223" y="244"/>
                  </a:cubicBezTo>
                  <a:lnTo>
                    <a:pt x="223" y="263"/>
                  </a:lnTo>
                  <a:close/>
                  <a:moveTo>
                    <a:pt x="237" y="188"/>
                  </a:moveTo>
                  <a:cubicBezTo>
                    <a:pt x="232" y="194"/>
                    <a:pt x="224" y="207"/>
                    <a:pt x="223" y="235"/>
                  </a:cubicBezTo>
                  <a:cubicBezTo>
                    <a:pt x="199" y="235"/>
                    <a:pt x="199" y="235"/>
                    <a:pt x="199" y="235"/>
                  </a:cubicBezTo>
                  <a:cubicBezTo>
                    <a:pt x="199" y="168"/>
                    <a:pt x="199" y="168"/>
                    <a:pt x="199" y="168"/>
                  </a:cubicBezTo>
                  <a:cubicBezTo>
                    <a:pt x="218" y="165"/>
                    <a:pt x="224" y="141"/>
                    <a:pt x="224" y="140"/>
                  </a:cubicBezTo>
                  <a:cubicBezTo>
                    <a:pt x="225" y="137"/>
                    <a:pt x="223" y="135"/>
                    <a:pt x="221" y="134"/>
                  </a:cubicBezTo>
                  <a:cubicBezTo>
                    <a:pt x="218" y="133"/>
                    <a:pt x="216" y="135"/>
                    <a:pt x="215" y="137"/>
                  </a:cubicBezTo>
                  <a:cubicBezTo>
                    <a:pt x="215" y="138"/>
                    <a:pt x="210" y="159"/>
                    <a:pt x="194" y="159"/>
                  </a:cubicBezTo>
                  <a:cubicBezTo>
                    <a:pt x="179" y="159"/>
                    <a:pt x="173" y="138"/>
                    <a:pt x="173" y="137"/>
                  </a:cubicBezTo>
                  <a:cubicBezTo>
                    <a:pt x="173" y="135"/>
                    <a:pt x="170" y="133"/>
                    <a:pt x="168" y="134"/>
                  </a:cubicBezTo>
                  <a:cubicBezTo>
                    <a:pt x="165" y="135"/>
                    <a:pt x="164" y="137"/>
                    <a:pt x="164" y="140"/>
                  </a:cubicBezTo>
                  <a:cubicBezTo>
                    <a:pt x="165" y="141"/>
                    <a:pt x="170" y="165"/>
                    <a:pt x="190" y="168"/>
                  </a:cubicBezTo>
                  <a:cubicBezTo>
                    <a:pt x="190" y="235"/>
                    <a:pt x="190" y="235"/>
                    <a:pt x="190" y="235"/>
                  </a:cubicBezTo>
                  <a:cubicBezTo>
                    <a:pt x="165" y="235"/>
                    <a:pt x="165" y="235"/>
                    <a:pt x="165" y="235"/>
                  </a:cubicBezTo>
                  <a:cubicBezTo>
                    <a:pt x="164" y="207"/>
                    <a:pt x="156" y="194"/>
                    <a:pt x="151" y="188"/>
                  </a:cubicBezTo>
                  <a:cubicBezTo>
                    <a:pt x="139" y="176"/>
                    <a:pt x="132" y="158"/>
                    <a:pt x="132" y="141"/>
                  </a:cubicBezTo>
                  <a:cubicBezTo>
                    <a:pt x="132" y="107"/>
                    <a:pt x="160" y="79"/>
                    <a:pt x="194" y="79"/>
                  </a:cubicBezTo>
                  <a:cubicBezTo>
                    <a:pt x="229" y="79"/>
                    <a:pt x="257" y="107"/>
                    <a:pt x="257" y="141"/>
                  </a:cubicBezTo>
                  <a:cubicBezTo>
                    <a:pt x="257" y="158"/>
                    <a:pt x="250" y="176"/>
                    <a:pt x="237" y="188"/>
                  </a:cubicBezTo>
                  <a:close/>
                  <a:moveTo>
                    <a:pt x="407" y="250"/>
                  </a:moveTo>
                  <a:cubicBezTo>
                    <a:pt x="395" y="232"/>
                    <a:pt x="374" y="197"/>
                    <a:pt x="372" y="188"/>
                  </a:cubicBezTo>
                  <a:cubicBezTo>
                    <a:pt x="373" y="187"/>
                    <a:pt x="373" y="185"/>
                    <a:pt x="374" y="183"/>
                  </a:cubicBezTo>
                  <a:cubicBezTo>
                    <a:pt x="376" y="176"/>
                    <a:pt x="379" y="166"/>
                    <a:pt x="379" y="158"/>
                  </a:cubicBezTo>
                  <a:cubicBezTo>
                    <a:pt x="379" y="146"/>
                    <a:pt x="377" y="129"/>
                    <a:pt x="374" y="118"/>
                  </a:cubicBezTo>
                  <a:cubicBezTo>
                    <a:pt x="373" y="112"/>
                    <a:pt x="364" y="83"/>
                    <a:pt x="338" y="55"/>
                  </a:cubicBezTo>
                  <a:cubicBezTo>
                    <a:pt x="303" y="18"/>
                    <a:pt x="255" y="0"/>
                    <a:pt x="193" y="0"/>
                  </a:cubicBezTo>
                  <a:cubicBezTo>
                    <a:pt x="65" y="0"/>
                    <a:pt x="0" y="56"/>
                    <a:pt x="0" y="167"/>
                  </a:cubicBezTo>
                  <a:cubicBezTo>
                    <a:pt x="0" y="231"/>
                    <a:pt x="37" y="266"/>
                    <a:pt x="61" y="288"/>
                  </a:cubicBezTo>
                  <a:cubicBezTo>
                    <a:pt x="70" y="297"/>
                    <a:pt x="78" y="304"/>
                    <a:pt x="80" y="310"/>
                  </a:cubicBezTo>
                  <a:cubicBezTo>
                    <a:pt x="97" y="376"/>
                    <a:pt x="82" y="429"/>
                    <a:pt x="72" y="454"/>
                  </a:cubicBezTo>
                  <a:cubicBezTo>
                    <a:pt x="71" y="456"/>
                    <a:pt x="72" y="459"/>
                    <a:pt x="74" y="460"/>
                  </a:cubicBezTo>
                  <a:cubicBezTo>
                    <a:pt x="112" y="480"/>
                    <a:pt x="154" y="491"/>
                    <a:pt x="197" y="491"/>
                  </a:cubicBezTo>
                  <a:cubicBezTo>
                    <a:pt x="217" y="491"/>
                    <a:pt x="236" y="489"/>
                    <a:pt x="256" y="484"/>
                  </a:cubicBezTo>
                  <a:cubicBezTo>
                    <a:pt x="258" y="484"/>
                    <a:pt x="259" y="482"/>
                    <a:pt x="259" y="480"/>
                  </a:cubicBezTo>
                  <a:cubicBezTo>
                    <a:pt x="259" y="438"/>
                    <a:pt x="260" y="406"/>
                    <a:pt x="262" y="396"/>
                  </a:cubicBezTo>
                  <a:cubicBezTo>
                    <a:pt x="280" y="401"/>
                    <a:pt x="335" y="413"/>
                    <a:pt x="345" y="413"/>
                  </a:cubicBezTo>
                  <a:cubicBezTo>
                    <a:pt x="346" y="413"/>
                    <a:pt x="347" y="413"/>
                    <a:pt x="347" y="413"/>
                  </a:cubicBezTo>
                  <a:cubicBezTo>
                    <a:pt x="355" y="413"/>
                    <a:pt x="374" y="413"/>
                    <a:pt x="378" y="391"/>
                  </a:cubicBezTo>
                  <a:cubicBezTo>
                    <a:pt x="381" y="380"/>
                    <a:pt x="380" y="370"/>
                    <a:pt x="379" y="364"/>
                  </a:cubicBezTo>
                  <a:cubicBezTo>
                    <a:pt x="379" y="362"/>
                    <a:pt x="378" y="360"/>
                    <a:pt x="378" y="360"/>
                  </a:cubicBezTo>
                  <a:cubicBezTo>
                    <a:pt x="379" y="356"/>
                    <a:pt x="382" y="352"/>
                    <a:pt x="384" y="348"/>
                  </a:cubicBezTo>
                  <a:cubicBezTo>
                    <a:pt x="386" y="344"/>
                    <a:pt x="387" y="342"/>
                    <a:pt x="388" y="339"/>
                  </a:cubicBezTo>
                  <a:cubicBezTo>
                    <a:pt x="388" y="337"/>
                    <a:pt x="387" y="333"/>
                    <a:pt x="386" y="330"/>
                  </a:cubicBezTo>
                  <a:cubicBezTo>
                    <a:pt x="389" y="327"/>
                    <a:pt x="393" y="323"/>
                    <a:pt x="394" y="319"/>
                  </a:cubicBezTo>
                  <a:cubicBezTo>
                    <a:pt x="394" y="315"/>
                    <a:pt x="392" y="310"/>
                    <a:pt x="390" y="305"/>
                  </a:cubicBezTo>
                  <a:cubicBezTo>
                    <a:pt x="390" y="305"/>
                    <a:pt x="390" y="305"/>
                    <a:pt x="390" y="304"/>
                  </a:cubicBezTo>
                  <a:cubicBezTo>
                    <a:pt x="390" y="303"/>
                    <a:pt x="390" y="299"/>
                    <a:pt x="390" y="294"/>
                  </a:cubicBezTo>
                  <a:cubicBezTo>
                    <a:pt x="396" y="293"/>
                    <a:pt x="406" y="291"/>
                    <a:pt x="409" y="289"/>
                  </a:cubicBezTo>
                  <a:cubicBezTo>
                    <a:pt x="415" y="286"/>
                    <a:pt x="419" y="277"/>
                    <a:pt x="419" y="272"/>
                  </a:cubicBezTo>
                  <a:cubicBezTo>
                    <a:pt x="419" y="270"/>
                    <a:pt x="418" y="270"/>
                    <a:pt x="407" y="250"/>
                  </a:cubicBezTo>
                  <a:close/>
                  <a:moveTo>
                    <a:pt x="405" y="281"/>
                  </a:moveTo>
                  <a:cubicBezTo>
                    <a:pt x="403" y="282"/>
                    <a:pt x="393" y="284"/>
                    <a:pt x="385" y="286"/>
                  </a:cubicBezTo>
                  <a:cubicBezTo>
                    <a:pt x="383" y="286"/>
                    <a:pt x="381" y="288"/>
                    <a:pt x="381" y="290"/>
                  </a:cubicBezTo>
                  <a:cubicBezTo>
                    <a:pt x="380" y="305"/>
                    <a:pt x="380" y="306"/>
                    <a:pt x="380" y="307"/>
                  </a:cubicBezTo>
                  <a:cubicBezTo>
                    <a:pt x="381" y="308"/>
                    <a:pt x="381" y="308"/>
                    <a:pt x="382" y="310"/>
                  </a:cubicBezTo>
                  <a:cubicBezTo>
                    <a:pt x="384" y="314"/>
                    <a:pt x="385" y="316"/>
                    <a:pt x="385" y="317"/>
                  </a:cubicBezTo>
                  <a:cubicBezTo>
                    <a:pt x="384" y="319"/>
                    <a:pt x="381" y="322"/>
                    <a:pt x="377" y="325"/>
                  </a:cubicBezTo>
                  <a:cubicBezTo>
                    <a:pt x="376" y="326"/>
                    <a:pt x="375" y="329"/>
                    <a:pt x="376" y="331"/>
                  </a:cubicBezTo>
                  <a:cubicBezTo>
                    <a:pt x="377" y="334"/>
                    <a:pt x="378" y="337"/>
                    <a:pt x="378" y="338"/>
                  </a:cubicBezTo>
                  <a:cubicBezTo>
                    <a:pt x="378" y="339"/>
                    <a:pt x="377" y="342"/>
                    <a:pt x="375" y="344"/>
                  </a:cubicBezTo>
                  <a:cubicBezTo>
                    <a:pt x="373" y="348"/>
                    <a:pt x="371" y="353"/>
                    <a:pt x="369" y="357"/>
                  </a:cubicBezTo>
                  <a:cubicBezTo>
                    <a:pt x="369" y="359"/>
                    <a:pt x="369" y="362"/>
                    <a:pt x="369" y="365"/>
                  </a:cubicBezTo>
                  <a:cubicBezTo>
                    <a:pt x="370" y="371"/>
                    <a:pt x="371" y="379"/>
                    <a:pt x="369" y="389"/>
                  </a:cubicBezTo>
                  <a:cubicBezTo>
                    <a:pt x="367" y="401"/>
                    <a:pt x="359" y="404"/>
                    <a:pt x="347" y="404"/>
                  </a:cubicBezTo>
                  <a:cubicBezTo>
                    <a:pt x="347" y="404"/>
                    <a:pt x="346" y="404"/>
                    <a:pt x="345" y="404"/>
                  </a:cubicBezTo>
                  <a:cubicBezTo>
                    <a:pt x="335" y="403"/>
                    <a:pt x="271" y="389"/>
                    <a:pt x="261" y="386"/>
                  </a:cubicBezTo>
                  <a:cubicBezTo>
                    <a:pt x="259" y="386"/>
                    <a:pt x="257" y="386"/>
                    <a:pt x="256" y="387"/>
                  </a:cubicBezTo>
                  <a:cubicBezTo>
                    <a:pt x="250" y="394"/>
                    <a:pt x="249" y="449"/>
                    <a:pt x="250" y="476"/>
                  </a:cubicBezTo>
                  <a:cubicBezTo>
                    <a:pt x="193" y="488"/>
                    <a:pt x="133" y="480"/>
                    <a:pt x="83" y="454"/>
                  </a:cubicBezTo>
                  <a:cubicBezTo>
                    <a:pt x="93" y="426"/>
                    <a:pt x="105" y="373"/>
                    <a:pt x="89" y="307"/>
                  </a:cubicBezTo>
                  <a:cubicBezTo>
                    <a:pt x="87" y="299"/>
                    <a:pt x="79" y="292"/>
                    <a:pt x="68" y="282"/>
                  </a:cubicBezTo>
                  <a:cubicBezTo>
                    <a:pt x="44" y="260"/>
                    <a:pt x="9" y="227"/>
                    <a:pt x="9" y="167"/>
                  </a:cubicBezTo>
                  <a:cubicBezTo>
                    <a:pt x="9" y="119"/>
                    <a:pt x="22" y="82"/>
                    <a:pt x="47" y="56"/>
                  </a:cubicBezTo>
                  <a:cubicBezTo>
                    <a:pt x="78" y="25"/>
                    <a:pt x="127" y="9"/>
                    <a:pt x="193" y="9"/>
                  </a:cubicBezTo>
                  <a:cubicBezTo>
                    <a:pt x="252" y="9"/>
                    <a:pt x="298" y="27"/>
                    <a:pt x="331" y="61"/>
                  </a:cubicBezTo>
                  <a:cubicBezTo>
                    <a:pt x="357" y="88"/>
                    <a:pt x="364" y="117"/>
                    <a:pt x="365" y="120"/>
                  </a:cubicBezTo>
                  <a:cubicBezTo>
                    <a:pt x="367" y="130"/>
                    <a:pt x="370" y="147"/>
                    <a:pt x="370" y="158"/>
                  </a:cubicBezTo>
                  <a:cubicBezTo>
                    <a:pt x="370" y="165"/>
                    <a:pt x="367" y="174"/>
                    <a:pt x="365" y="180"/>
                  </a:cubicBezTo>
                  <a:cubicBezTo>
                    <a:pt x="363" y="185"/>
                    <a:pt x="363" y="187"/>
                    <a:pt x="363" y="189"/>
                  </a:cubicBezTo>
                  <a:cubicBezTo>
                    <a:pt x="364" y="198"/>
                    <a:pt x="380" y="224"/>
                    <a:pt x="399" y="255"/>
                  </a:cubicBezTo>
                  <a:cubicBezTo>
                    <a:pt x="403" y="263"/>
                    <a:pt x="408" y="271"/>
                    <a:pt x="409" y="273"/>
                  </a:cubicBezTo>
                  <a:cubicBezTo>
                    <a:pt x="409" y="275"/>
                    <a:pt x="406" y="280"/>
                    <a:pt x="405" y="281"/>
                  </a:cubicBez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accent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aphicFrame>
        <p:nvGraphicFramePr>
          <p:cNvPr id="27" name="Tabel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299"/>
              </p:ext>
            </p:extLst>
          </p:nvPr>
        </p:nvGraphicFramePr>
        <p:xfrm>
          <a:off x="468313" y="4353825"/>
          <a:ext cx="8206402" cy="4417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9841">
                  <a:extLst>
                    <a:ext uri="{9D8B030D-6E8A-4147-A177-3AD203B41FA5}">
                      <a16:colId xmlns:a16="http://schemas.microsoft.com/office/drawing/2014/main" val="514786391"/>
                    </a:ext>
                  </a:extLst>
                </a:gridCol>
                <a:gridCol w="6516561">
                  <a:extLst>
                    <a:ext uri="{9D8B030D-6E8A-4147-A177-3AD203B41FA5}">
                      <a16:colId xmlns:a16="http://schemas.microsoft.com/office/drawing/2014/main" val="897620316"/>
                    </a:ext>
                  </a:extLst>
                </a:gridCol>
              </a:tblGrid>
              <a:tr h="441726">
                <a:tc>
                  <a:txBody>
                    <a:bodyPr/>
                    <a:lstStyle/>
                    <a:p>
                      <a:r>
                        <a:rPr lang="de-DE" sz="14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Recommendation</a:t>
                      </a:r>
                      <a:endParaRPr lang="de-DE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Use digitalization to develop new forms of learning.</a:t>
                      </a: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72605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0036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Agenda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7812360" y="4822865"/>
            <a:ext cx="943753" cy="274637"/>
          </a:xfrm>
        </p:spPr>
        <p:txBody>
          <a:bodyPr/>
          <a:lstStyle/>
          <a:p>
            <a:r>
              <a:rPr lang="de-DE" dirty="0"/>
              <a:t>12.06.2018  |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“How can we wisely approach an unpredictable future?”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9765-C5F1-42F3-9922-E8747C5CD8F5}" type="slidenum">
              <a:rPr lang="de-DE" smtClean="0"/>
              <a:pPr/>
              <a:t>16</a:t>
            </a:fld>
            <a:endParaRPr lang="de-DE"/>
          </a:p>
        </p:txBody>
      </p:sp>
      <p:grpSp>
        <p:nvGrpSpPr>
          <p:cNvPr id="3" name="Gruppieren 2"/>
          <p:cNvGrpSpPr/>
          <p:nvPr/>
        </p:nvGrpSpPr>
        <p:grpSpPr>
          <a:xfrm>
            <a:off x="545927" y="1154237"/>
            <a:ext cx="2190553" cy="2965685"/>
            <a:chOff x="545927" y="1154237"/>
            <a:chExt cx="2190553" cy="2965685"/>
          </a:xfrm>
        </p:grpSpPr>
        <p:sp>
          <p:nvSpPr>
            <p:cNvPr id="8" name="Textfeld 7"/>
            <p:cNvSpPr txBox="1"/>
            <p:nvPr/>
          </p:nvSpPr>
          <p:spPr>
            <a:xfrm>
              <a:off x="545927" y="2920703"/>
              <a:ext cx="2190553" cy="76334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rtlCol="0" anchor="t">
              <a:noAutofit/>
            </a:bodyPr>
            <a:lstStyle/>
            <a:p>
              <a:r>
                <a:rPr lang="en-GB" sz="1800" dirty="0">
                  <a:solidFill>
                    <a:schemeClr val="tx2"/>
                  </a:solidFill>
                </a:rPr>
                <a:t>Digitalization and its influence on the world of work     </a:t>
              </a:r>
              <a:endParaRPr lang="de-DE" sz="1800" dirty="0">
                <a:solidFill>
                  <a:schemeClr val="tx2"/>
                </a:solidFill>
              </a:endParaRPr>
            </a:p>
          </p:txBody>
        </p:sp>
        <p:grpSp>
          <p:nvGrpSpPr>
            <p:cNvPr id="38" name="Gruppieren 37"/>
            <p:cNvGrpSpPr/>
            <p:nvPr/>
          </p:nvGrpSpPr>
          <p:grpSpPr>
            <a:xfrm>
              <a:off x="545927" y="1154237"/>
              <a:ext cx="785019" cy="2965685"/>
              <a:chOff x="545927" y="1154237"/>
              <a:chExt cx="785019" cy="2037347"/>
            </a:xfrm>
          </p:grpSpPr>
          <p:sp>
            <p:nvSpPr>
              <p:cNvPr id="7" name="Rechteck 6"/>
              <p:cNvSpPr/>
              <p:nvPr/>
            </p:nvSpPr>
            <p:spPr bwMode="auto">
              <a:xfrm>
                <a:off x="619213" y="1154237"/>
                <a:ext cx="711733" cy="76944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  <a:extLst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sz="5000" b="0" i="0" u="none" strike="noStrike" cap="none" normalizeH="0" baseline="0" dirty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charset="0"/>
                  </a:rPr>
                  <a:t>01</a:t>
                </a:r>
              </a:p>
            </p:txBody>
          </p:sp>
          <p:cxnSp>
            <p:nvCxnSpPr>
              <p:cNvPr id="33" name="Gerader Verbinder 32"/>
              <p:cNvCxnSpPr/>
              <p:nvPr/>
            </p:nvCxnSpPr>
            <p:spPr>
              <a:xfrm>
                <a:off x="545927" y="1311275"/>
                <a:ext cx="0" cy="1880309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" name="Textfeld 9"/>
          <p:cNvSpPr txBox="1"/>
          <p:nvPr/>
        </p:nvSpPr>
        <p:spPr>
          <a:xfrm>
            <a:off x="3505417" y="2920703"/>
            <a:ext cx="2614755" cy="76334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t">
            <a:noAutofit/>
          </a:bodyPr>
          <a:lstStyle/>
          <a:p>
            <a:r>
              <a:rPr lang="en-GB" sz="1800" dirty="0">
                <a:solidFill>
                  <a:schemeClr val="tx2"/>
                </a:solidFill>
              </a:rPr>
              <a:t>What does Digitalization mean f</a:t>
            </a:r>
            <a:r>
              <a:rPr lang="en-GB" sz="1800" dirty="0">
                <a:solidFill>
                  <a:srgbClr val="003082"/>
                </a:solidFill>
              </a:rPr>
              <a:t>o</a:t>
            </a:r>
            <a:r>
              <a:rPr lang="en-GB" sz="1800" dirty="0">
                <a:solidFill>
                  <a:srgbClr val="7DB0CA"/>
                </a:solidFill>
              </a:rPr>
              <a:t>r</a:t>
            </a:r>
            <a:r>
              <a:rPr lang="en-GB" sz="1800" dirty="0">
                <a:solidFill>
                  <a:schemeClr val="tx2"/>
                </a:solidFill>
              </a:rPr>
              <a:t> Vocational Education and Training?</a:t>
            </a:r>
            <a:endParaRPr lang="de-DE" sz="1800" dirty="0">
              <a:solidFill>
                <a:schemeClr val="tx2"/>
              </a:solidFill>
            </a:endParaRPr>
          </a:p>
        </p:txBody>
      </p:sp>
      <p:grpSp>
        <p:nvGrpSpPr>
          <p:cNvPr id="37" name="Gruppieren 36"/>
          <p:cNvGrpSpPr/>
          <p:nvPr/>
        </p:nvGrpSpPr>
        <p:grpSpPr>
          <a:xfrm>
            <a:off x="3506843" y="1154237"/>
            <a:ext cx="785019" cy="2965685"/>
            <a:chOff x="3712743" y="1154237"/>
            <a:chExt cx="785019" cy="2037347"/>
          </a:xfrm>
        </p:grpSpPr>
        <p:sp>
          <p:nvSpPr>
            <p:cNvPr id="35" name="Rechteck 34"/>
            <p:cNvSpPr/>
            <p:nvPr/>
          </p:nvSpPr>
          <p:spPr bwMode="auto">
            <a:xfrm>
              <a:off x="3786029" y="1154237"/>
              <a:ext cx="711733" cy="769441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  <a:extLst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50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rPr>
                <a:t>02</a:t>
              </a:r>
            </a:p>
          </p:txBody>
        </p:sp>
        <p:cxnSp>
          <p:nvCxnSpPr>
            <p:cNvPr id="36" name="Gerader Verbinder 35"/>
            <p:cNvCxnSpPr/>
            <p:nvPr/>
          </p:nvCxnSpPr>
          <p:spPr>
            <a:xfrm>
              <a:off x="3712743" y="1311275"/>
              <a:ext cx="0" cy="1880309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uppieren 10"/>
          <p:cNvGrpSpPr/>
          <p:nvPr/>
        </p:nvGrpSpPr>
        <p:grpSpPr>
          <a:xfrm>
            <a:off x="6464907" y="1154237"/>
            <a:ext cx="2190553" cy="2965685"/>
            <a:chOff x="6464907" y="1154237"/>
            <a:chExt cx="2190553" cy="2965685"/>
          </a:xfrm>
        </p:grpSpPr>
        <p:sp>
          <p:nvSpPr>
            <p:cNvPr id="12" name="Textfeld 11"/>
            <p:cNvSpPr txBox="1"/>
            <p:nvPr/>
          </p:nvSpPr>
          <p:spPr>
            <a:xfrm>
              <a:off x="6464907" y="2920703"/>
              <a:ext cx="2190553" cy="76334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rtlCol="0" anchor="t">
              <a:noAutofit/>
            </a:bodyPr>
            <a:lstStyle/>
            <a:p>
              <a:r>
                <a:rPr lang="en-GB" sz="1800" dirty="0">
                  <a:solidFill>
                    <a:schemeClr val="tx2"/>
                  </a:solidFill>
                </a:rPr>
                <a:t>Lessons</a:t>
              </a:r>
              <a:br>
                <a:rPr lang="en-GB" sz="1800" dirty="0">
                  <a:solidFill>
                    <a:schemeClr val="tx2"/>
                  </a:solidFill>
                </a:rPr>
              </a:br>
              <a:r>
                <a:rPr lang="en-GB" sz="1800" dirty="0">
                  <a:solidFill>
                    <a:schemeClr val="tx2"/>
                  </a:solidFill>
                </a:rPr>
                <a:t>learned</a:t>
              </a:r>
              <a:endParaRPr lang="de-DE" sz="1800" dirty="0">
                <a:solidFill>
                  <a:schemeClr val="tx2"/>
                </a:solidFill>
              </a:endParaRPr>
            </a:p>
          </p:txBody>
        </p:sp>
        <p:grpSp>
          <p:nvGrpSpPr>
            <p:cNvPr id="39" name="Gruppieren 38"/>
            <p:cNvGrpSpPr/>
            <p:nvPr/>
          </p:nvGrpSpPr>
          <p:grpSpPr>
            <a:xfrm>
              <a:off x="6464907" y="1154237"/>
              <a:ext cx="785019" cy="2965685"/>
              <a:chOff x="3712743" y="1154237"/>
              <a:chExt cx="785019" cy="2037347"/>
            </a:xfrm>
          </p:grpSpPr>
          <p:sp>
            <p:nvSpPr>
              <p:cNvPr id="40" name="Rechteck 39"/>
              <p:cNvSpPr/>
              <p:nvPr/>
            </p:nvSpPr>
            <p:spPr bwMode="auto">
              <a:xfrm>
                <a:off x="3786029" y="1154237"/>
                <a:ext cx="711733" cy="76944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  <a:extLst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sz="5000" b="0" i="0" u="none" strike="noStrike" cap="none" normalizeH="0" baseline="0" dirty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charset="0"/>
                  </a:rPr>
                  <a:t>03</a:t>
                </a:r>
              </a:p>
            </p:txBody>
          </p:sp>
          <p:cxnSp>
            <p:nvCxnSpPr>
              <p:cNvPr id="41" name="Gerader Verbinder 40"/>
              <p:cNvCxnSpPr/>
              <p:nvPr/>
            </p:nvCxnSpPr>
            <p:spPr>
              <a:xfrm>
                <a:off x="3712743" y="1311275"/>
                <a:ext cx="0" cy="1880309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3" name="Grafik 12"/>
          <p:cNvPicPr>
            <a:picLocks noChangeAspect="1"/>
          </p:cNvPicPr>
          <p:nvPr/>
        </p:nvPicPr>
        <p:blipFill>
          <a:blip r:embed="rId3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779" y="1945845"/>
            <a:ext cx="1603311" cy="1007039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4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3928" y="1952364"/>
            <a:ext cx="1603311" cy="1015430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 rotWithShape="1">
          <a:blip r:embed="rId5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9817" y="1948326"/>
            <a:ext cx="1619742" cy="1018042"/>
          </a:xfrm>
          <a:prstGeom prst="rect">
            <a:avLst/>
          </a:prstGeom>
        </p:spPr>
      </p:pic>
      <p:sp>
        <p:nvSpPr>
          <p:cNvPr id="24" name="Rechteck 23"/>
          <p:cNvSpPr/>
          <p:nvPr/>
        </p:nvSpPr>
        <p:spPr>
          <a:xfrm>
            <a:off x="500790" y="1095586"/>
            <a:ext cx="5259342" cy="3348372"/>
          </a:xfrm>
          <a:prstGeom prst="rect">
            <a:avLst/>
          </a:prstGeom>
          <a:solidFill>
            <a:srgbClr val="B0CDDD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7884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 a </a:t>
            </a:r>
            <a:r>
              <a:rPr lang="de-DE" dirty="0" err="1"/>
              <a:t>nutshell</a:t>
            </a:r>
            <a:r>
              <a:rPr lang="de-DE" dirty="0"/>
              <a:t>: </a:t>
            </a:r>
            <a:r>
              <a:rPr lang="en-GB" dirty="0"/>
              <a:t>How to approach an unpredictable future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de-DE"/>
              <a:t>12.06.2018  |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“How can we wisely approach an unpredictable future?”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9765-C5F1-42F3-9922-E8747C5CD8F5}" type="slidenum">
              <a:rPr lang="de-DE" smtClean="0"/>
              <a:pPr/>
              <a:t>17</a:t>
            </a:fld>
            <a:endParaRPr lang="de-DE"/>
          </a:p>
        </p:txBody>
      </p:sp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2754448"/>
              </p:ext>
            </p:extLst>
          </p:nvPr>
        </p:nvGraphicFramePr>
        <p:xfrm>
          <a:off x="469891" y="3838130"/>
          <a:ext cx="8206402" cy="5698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697">
                  <a:extLst>
                    <a:ext uri="{9D8B030D-6E8A-4147-A177-3AD203B41FA5}">
                      <a16:colId xmlns:a16="http://schemas.microsoft.com/office/drawing/2014/main" val="514786391"/>
                    </a:ext>
                  </a:extLst>
                </a:gridCol>
                <a:gridCol w="7812705">
                  <a:extLst>
                    <a:ext uri="{9D8B030D-6E8A-4147-A177-3AD203B41FA5}">
                      <a16:colId xmlns:a16="http://schemas.microsoft.com/office/drawing/2014/main" val="897620316"/>
                    </a:ext>
                  </a:extLst>
                </a:gridCol>
              </a:tblGrid>
              <a:tr h="569824">
                <a:tc>
                  <a:txBody>
                    <a:bodyPr/>
                    <a:lstStyle/>
                    <a:p>
                      <a:r>
                        <a:rPr lang="de-DE" sz="1600" b="1" dirty="0">
                          <a:solidFill>
                            <a:schemeClr val="tx1"/>
                          </a:solidFill>
                        </a:rPr>
                        <a:t>5)</a:t>
                      </a: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GB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Use digitalization to develop new forms of learning.</a:t>
                      </a: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7260502"/>
                  </a:ext>
                </a:extLst>
              </a:tr>
            </a:tbl>
          </a:graphicData>
        </a:graphic>
      </p:graphicFrame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3626702"/>
              </p:ext>
            </p:extLst>
          </p:nvPr>
        </p:nvGraphicFramePr>
        <p:xfrm>
          <a:off x="469891" y="3159705"/>
          <a:ext cx="8206402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370">
                  <a:extLst>
                    <a:ext uri="{9D8B030D-6E8A-4147-A177-3AD203B41FA5}">
                      <a16:colId xmlns:a16="http://schemas.microsoft.com/office/drawing/2014/main" val="514786391"/>
                    </a:ext>
                  </a:extLst>
                </a:gridCol>
                <a:gridCol w="7806032">
                  <a:extLst>
                    <a:ext uri="{9D8B030D-6E8A-4147-A177-3AD203B41FA5}">
                      <a16:colId xmlns:a16="http://schemas.microsoft.com/office/drawing/2014/main" val="8976203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4)</a:t>
                      </a: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de-DE" sz="1600" b="0" dirty="0">
                          <a:solidFill>
                            <a:schemeClr val="tx1"/>
                          </a:solidFill>
                        </a:rPr>
                        <a:t>Use</a:t>
                      </a:r>
                      <a:r>
                        <a:rPr lang="en-US" altLang="de-DE" sz="1600" b="0" baseline="0" dirty="0">
                          <a:solidFill>
                            <a:schemeClr val="tx1"/>
                          </a:solidFill>
                        </a:rPr>
                        <a:t> s</a:t>
                      </a:r>
                      <a:r>
                        <a:rPr lang="en-US" altLang="de-DE" sz="1600" b="0" dirty="0">
                          <a:solidFill>
                            <a:schemeClr val="tx1"/>
                          </a:solidFill>
                        </a:rPr>
                        <a:t>mall group instruction to empower students to develop critical thinking, communication and problem-solving skills.</a:t>
                      </a: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7260502"/>
                  </a:ext>
                </a:extLst>
              </a:tr>
            </a:tbl>
          </a:graphicData>
        </a:graphic>
      </p:graphicFrame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4994590"/>
              </p:ext>
            </p:extLst>
          </p:nvPr>
        </p:nvGraphicFramePr>
        <p:xfrm>
          <a:off x="471600" y="2481280"/>
          <a:ext cx="8206402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3143">
                  <a:extLst>
                    <a:ext uri="{9D8B030D-6E8A-4147-A177-3AD203B41FA5}">
                      <a16:colId xmlns:a16="http://schemas.microsoft.com/office/drawing/2014/main" val="514786391"/>
                    </a:ext>
                  </a:extLst>
                </a:gridCol>
                <a:gridCol w="7793259">
                  <a:extLst>
                    <a:ext uri="{9D8B030D-6E8A-4147-A177-3AD203B41FA5}">
                      <a16:colId xmlns:a16="http://schemas.microsoft.com/office/drawing/2014/main" val="8976203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3)</a:t>
                      </a: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GB" altLang="de-DE" sz="1600" b="0" dirty="0">
                          <a:solidFill>
                            <a:schemeClr val="tx1"/>
                          </a:solidFill>
                        </a:rPr>
                        <a:t>Use digitalization to give students the power to learn in the way they prefer (path), 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GB" altLang="de-DE" sz="1600" b="0" dirty="0">
                          <a:solidFill>
                            <a:schemeClr val="tx1"/>
                          </a:solidFill>
                        </a:rPr>
                        <a:t>at their own pace and level (place).</a:t>
                      </a:r>
                      <a:endParaRPr lang="de-DE" sz="1600" b="0" dirty="0">
                        <a:solidFill>
                          <a:schemeClr val="tx1"/>
                        </a:solidFill>
                        <a:latin typeface="Arial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7260502"/>
                  </a:ext>
                </a:extLst>
              </a:tr>
            </a:tbl>
          </a:graphicData>
        </a:graphic>
      </p:graphicFrame>
      <p:graphicFrame>
        <p:nvGraphicFramePr>
          <p:cNvPr id="10" name="Tabel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7893895"/>
              </p:ext>
            </p:extLst>
          </p:nvPr>
        </p:nvGraphicFramePr>
        <p:xfrm>
          <a:off x="469891" y="1800324"/>
          <a:ext cx="8206402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534">
                  <a:extLst>
                    <a:ext uri="{9D8B030D-6E8A-4147-A177-3AD203B41FA5}">
                      <a16:colId xmlns:a16="http://schemas.microsoft.com/office/drawing/2014/main" val="514786391"/>
                    </a:ext>
                  </a:extLst>
                </a:gridCol>
                <a:gridCol w="7812868">
                  <a:extLst>
                    <a:ext uri="{9D8B030D-6E8A-4147-A177-3AD203B41FA5}">
                      <a16:colId xmlns:a16="http://schemas.microsoft.com/office/drawing/2014/main" val="8976203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2)</a:t>
                      </a: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Teach “learning to learn” instead of only accumulating know-how.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Keep the system flexible for lifelong learning</a:t>
                      </a:r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7260502"/>
                  </a:ext>
                </a:extLst>
              </a:tr>
            </a:tbl>
          </a:graphicData>
        </a:graphic>
      </p:graphicFrame>
      <p:graphicFrame>
        <p:nvGraphicFramePr>
          <p:cNvPr id="11" name="Tabel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6241960"/>
              </p:ext>
            </p:extLst>
          </p:nvPr>
        </p:nvGraphicFramePr>
        <p:xfrm>
          <a:off x="468000" y="1121229"/>
          <a:ext cx="8208293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3238">
                  <a:extLst>
                    <a:ext uri="{9D8B030D-6E8A-4147-A177-3AD203B41FA5}">
                      <a16:colId xmlns:a16="http://schemas.microsoft.com/office/drawing/2014/main" val="514786391"/>
                    </a:ext>
                  </a:extLst>
                </a:gridCol>
                <a:gridCol w="7795055">
                  <a:extLst>
                    <a:ext uri="{9D8B030D-6E8A-4147-A177-3AD203B41FA5}">
                      <a16:colId xmlns:a16="http://schemas.microsoft.com/office/drawing/2014/main" val="8976203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1)</a:t>
                      </a: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Keep the institutional framework flexible for adaptation and development of new professions based on the requirements of the world of work.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72605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93998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6"/>
          <a:stretch/>
        </p:blipFill>
        <p:spPr>
          <a:xfrm>
            <a:off x="474564" y="483518"/>
            <a:ext cx="4309066" cy="2412268"/>
          </a:xfrm>
          <a:prstGeom prst="rect">
            <a:avLst/>
          </a:prstGeom>
        </p:spPr>
      </p:pic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de-DE"/>
              <a:t>12.06.2018  |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“How can we wisely approach an unpredictable future?”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9765-C5F1-42F3-9922-E8747C5CD8F5}" type="slidenum">
              <a:rPr lang="de-DE" smtClean="0"/>
              <a:pPr/>
              <a:t>18</a:t>
            </a:fld>
            <a:endParaRPr lang="de-DE"/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83630" y="483518"/>
            <a:ext cx="3892058" cy="2376264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3781" y="2880405"/>
            <a:ext cx="4299849" cy="1923593"/>
          </a:xfrm>
          <a:prstGeom prst="rect">
            <a:avLst/>
          </a:prstGeom>
        </p:spPr>
      </p:pic>
      <p:pic>
        <p:nvPicPr>
          <p:cNvPr id="4098" name="Picture 2" descr="Frau Gebäude Asphalt Bau Hammer Arbeitnehmer Helm bauen Standort Arbeit Job Arbeiter Hardhat Bauarbeiter Maurer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92847" y="2859782"/>
            <a:ext cx="3882841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eck 7"/>
          <p:cNvSpPr/>
          <p:nvPr/>
        </p:nvSpPr>
        <p:spPr>
          <a:xfrm>
            <a:off x="1331640" y="1493369"/>
            <a:ext cx="6516724" cy="2246769"/>
          </a:xfrm>
          <a:prstGeom prst="rect">
            <a:avLst/>
          </a:prstGeom>
          <a:solidFill>
            <a:schemeClr val="bg1">
              <a:alpha val="92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sz="2000" dirty="0"/>
              <a:t>Food for thought:</a:t>
            </a:r>
          </a:p>
          <a:p>
            <a:pPr algn="ctr"/>
            <a:r>
              <a:rPr lang="en-GB" sz="2000" dirty="0"/>
              <a:t>Dual education has a head start in terms of digital competences compared to other forms of education: </a:t>
            </a:r>
          </a:p>
          <a:p>
            <a:pPr algn="ctr"/>
            <a:endParaRPr lang="en-GB" sz="2000" dirty="0"/>
          </a:p>
          <a:p>
            <a:pPr algn="ctr"/>
            <a:r>
              <a:rPr lang="en-GB" sz="2000" dirty="0"/>
              <a:t>Doing an apprenticeship in a company with an economical interest in using state-of-the-art technology, is clearly beneficial.</a:t>
            </a:r>
          </a:p>
        </p:txBody>
      </p:sp>
    </p:spTree>
    <p:extLst>
      <p:ext uri="{BB962C8B-B14F-4D97-AF65-F5344CB8AC3E}">
        <p14:creationId xmlns:p14="http://schemas.microsoft.com/office/powerpoint/2010/main" val="853955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/>
          <p:cNvSpPr txBox="1">
            <a:spLocks/>
          </p:cNvSpPr>
          <p:nvPr/>
        </p:nvSpPr>
        <p:spPr bwMode="auto">
          <a:xfrm>
            <a:off x="637739" y="1252995"/>
            <a:ext cx="8201026" cy="640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defTabSz="6858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defTabSz="685800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00308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685800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00308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685800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00308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685800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00308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685800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00308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685800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00308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685800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00308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685800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00308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1198557" y="1640329"/>
            <a:ext cx="4572000" cy="209288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Clemens Wieland</a:t>
            </a:r>
          </a:p>
          <a:p>
            <a:r>
              <a:rPr lang="de-DE" dirty="0">
                <a:solidFill>
                  <a:schemeClr val="bg1"/>
                </a:solidFill>
              </a:rPr>
              <a:t>Senior Project Manager</a:t>
            </a:r>
          </a:p>
          <a:p>
            <a:r>
              <a:rPr lang="de-DE" dirty="0">
                <a:solidFill>
                  <a:schemeClr val="bg1"/>
                </a:solidFill>
              </a:rPr>
              <a:t>Program Learning for Life</a:t>
            </a:r>
          </a:p>
          <a:p>
            <a:r>
              <a:rPr lang="de-DE" dirty="0">
                <a:solidFill>
                  <a:schemeClr val="bg1"/>
                </a:solidFill>
              </a:rPr>
              <a:t>Bertelsmann Stiftung</a:t>
            </a:r>
          </a:p>
          <a:p>
            <a:endParaRPr lang="de-DE" dirty="0">
              <a:solidFill>
                <a:schemeClr val="bg1"/>
              </a:solidFill>
            </a:endParaRPr>
          </a:p>
          <a:p>
            <a:r>
              <a:rPr lang="de-DE" dirty="0">
                <a:solidFill>
                  <a:schemeClr val="bg1"/>
                </a:solidFill>
              </a:rPr>
              <a:t>Phone: +49 5241 81-81253</a:t>
            </a:r>
          </a:p>
          <a:p>
            <a:r>
              <a:rPr lang="de-DE" dirty="0">
                <a:solidFill>
                  <a:schemeClr val="bg1"/>
                </a:solidFill>
              </a:rPr>
              <a:t>Fax: +49 5241 81-681253</a:t>
            </a:r>
          </a:p>
          <a:p>
            <a:r>
              <a:rPr lang="de-DE" dirty="0">
                <a:solidFill>
                  <a:schemeClr val="bg1"/>
                </a:solidFill>
              </a:rPr>
              <a:t>E-Mail: clemens.wieland@bertelsmann-stiftung.de</a:t>
            </a:r>
          </a:p>
          <a:p>
            <a:endParaRPr lang="de-DE" dirty="0">
              <a:solidFill>
                <a:schemeClr val="bg1"/>
              </a:solidFill>
            </a:endParaRPr>
          </a:p>
          <a:p>
            <a:r>
              <a:rPr lang="de-DE" dirty="0">
                <a:solidFill>
                  <a:schemeClr val="bg1"/>
                </a:solidFill>
              </a:rPr>
              <a:t>E-Mail: LL-News@bertelsmann-stiftung.de</a:t>
            </a:r>
          </a:p>
        </p:txBody>
      </p:sp>
      <p:grpSp>
        <p:nvGrpSpPr>
          <p:cNvPr id="5" name="Gruppieren 4"/>
          <p:cNvGrpSpPr/>
          <p:nvPr/>
        </p:nvGrpSpPr>
        <p:grpSpPr>
          <a:xfrm>
            <a:off x="308429" y="3345077"/>
            <a:ext cx="8535280" cy="1575788"/>
            <a:chOff x="308429" y="3352057"/>
            <a:chExt cx="8535280" cy="1575788"/>
          </a:xfrm>
        </p:grpSpPr>
        <p:pic>
          <p:nvPicPr>
            <p:cNvPr id="6" name="Grafik 5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046665" y="3352057"/>
              <a:ext cx="3797044" cy="1042695"/>
            </a:xfrm>
            <a:prstGeom prst="rect">
              <a:avLst/>
            </a:prstGeom>
          </p:spPr>
        </p:pic>
        <p:grpSp>
          <p:nvGrpSpPr>
            <p:cNvPr id="7" name="Gruppieren 6"/>
            <p:cNvGrpSpPr/>
            <p:nvPr/>
          </p:nvGrpSpPr>
          <p:grpSpPr>
            <a:xfrm>
              <a:off x="308429" y="3353692"/>
              <a:ext cx="7411808" cy="1574153"/>
              <a:chOff x="308429" y="3353692"/>
              <a:chExt cx="7411808" cy="1574153"/>
            </a:xfrm>
          </p:grpSpPr>
          <p:pic>
            <p:nvPicPr>
              <p:cNvPr id="8" name="Grafik 7"/>
              <p:cNvPicPr>
                <a:picLocks noChangeAspect="1"/>
              </p:cNvPicPr>
              <p:nvPr/>
            </p:nvPicPr>
            <p:blipFill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08429" y="3353692"/>
                <a:ext cx="4098108" cy="1042695"/>
              </a:xfrm>
              <a:prstGeom prst="rect">
                <a:avLst/>
              </a:prstGeom>
            </p:spPr>
          </p:pic>
          <p:grpSp>
            <p:nvGrpSpPr>
              <p:cNvPr id="9" name="Gruppierung 24"/>
              <p:cNvGrpSpPr/>
              <p:nvPr/>
            </p:nvGrpSpPr>
            <p:grpSpPr>
              <a:xfrm>
                <a:off x="1658242" y="3829761"/>
                <a:ext cx="5667290" cy="372259"/>
                <a:chOff x="1586281" y="3351403"/>
                <a:chExt cx="5667290" cy="372259"/>
              </a:xfrm>
            </p:grpSpPr>
            <p:sp>
              <p:nvSpPr>
                <p:cNvPr id="11" name="Textfeld 10"/>
                <p:cNvSpPr txBox="1"/>
                <p:nvPr userDrawn="1"/>
              </p:nvSpPr>
              <p:spPr>
                <a:xfrm>
                  <a:off x="1586281" y="3411584"/>
                  <a:ext cx="2181366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de-DE" sz="1200" dirty="0">
                      <a:solidFill>
                        <a:prstClr val="white"/>
                      </a:solidFill>
                    </a:rPr>
                    <a:t>Please visit us on       </a:t>
                  </a:r>
                </a:p>
              </p:txBody>
            </p:sp>
            <p:pic>
              <p:nvPicPr>
                <p:cNvPr id="12" name="Bild 14" descr="Facebook_weiss.png"/>
                <p:cNvPicPr>
                  <a:picLocks noChangeAspect="1"/>
                </p:cNvPicPr>
                <p:nvPr userDrawn="1"/>
              </p:nvPicPr>
              <p:blipFill>
                <a:blip r:embed="rId5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36250" y="3421896"/>
                  <a:ext cx="264267" cy="223974"/>
                </a:xfrm>
                <a:prstGeom prst="rect">
                  <a:avLst/>
                </a:prstGeom>
              </p:spPr>
            </p:pic>
            <p:pic>
              <p:nvPicPr>
                <p:cNvPr id="13" name="Bild 10" descr="XING_300dpi_ohne_Claim.png"/>
                <p:cNvPicPr>
                  <a:picLocks noChangeAspect="1"/>
                </p:cNvPicPr>
                <p:nvPr userDrawn="1"/>
              </p:nvPicPr>
              <p:blipFill>
                <a:blip r:embed="rId6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33139" y="3351403"/>
                  <a:ext cx="620432" cy="372259"/>
                </a:xfrm>
                <a:prstGeom prst="rect">
                  <a:avLst/>
                </a:prstGeom>
              </p:spPr>
            </p:pic>
            <p:pic>
              <p:nvPicPr>
                <p:cNvPr id="14" name="Bild 11" descr="YouTube.png"/>
                <p:cNvPicPr>
                  <a:picLocks noChangeAspect="1"/>
                </p:cNvPicPr>
                <p:nvPr userDrawn="1"/>
              </p:nvPicPr>
              <p:blipFill>
                <a:blip r:embed="rId7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698596" y="3437477"/>
                  <a:ext cx="475717" cy="197898"/>
                </a:xfrm>
                <a:prstGeom prst="rect">
                  <a:avLst/>
                </a:prstGeom>
              </p:spPr>
            </p:pic>
            <p:pic>
              <p:nvPicPr>
                <p:cNvPr id="15" name="Bild 12" descr="TwitterLogo_white.png"/>
                <p:cNvPicPr>
                  <a:picLocks noChangeAspect="1"/>
                </p:cNvPicPr>
                <p:nvPr userDrawn="1"/>
              </p:nvPicPr>
              <p:blipFill>
                <a:blip r:embed="rId8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8763" y="3397249"/>
                  <a:ext cx="280423" cy="280423"/>
                </a:xfrm>
                <a:prstGeom prst="rect">
                  <a:avLst/>
                </a:prstGeom>
              </p:spPr>
            </p:pic>
          </p:grpSp>
          <p:sp>
            <p:nvSpPr>
              <p:cNvPr id="10" name="Textfeld 9"/>
              <p:cNvSpPr txBox="1"/>
              <p:nvPr/>
            </p:nvSpPr>
            <p:spPr>
              <a:xfrm>
                <a:off x="6128327" y="4527735"/>
                <a:ext cx="159191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2000" dirty="0">
                    <a:solidFill>
                      <a:srgbClr val="003082"/>
                    </a:solidFill>
                  </a:rPr>
                  <a:t>/en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85626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Agenda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7812360" y="4822865"/>
            <a:ext cx="943753" cy="274637"/>
          </a:xfrm>
        </p:spPr>
        <p:txBody>
          <a:bodyPr/>
          <a:lstStyle/>
          <a:p>
            <a:r>
              <a:rPr lang="de-DE" dirty="0"/>
              <a:t>12.06.2018  |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“How can we wisely approach an unpredictable future?”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9765-C5F1-42F3-9922-E8747C5CD8F5}" type="slidenum">
              <a:rPr lang="de-DE" smtClean="0"/>
              <a:pPr/>
              <a:t>2</a:t>
            </a:fld>
            <a:endParaRPr lang="de-DE"/>
          </a:p>
        </p:txBody>
      </p:sp>
      <p:grpSp>
        <p:nvGrpSpPr>
          <p:cNvPr id="3" name="Gruppieren 2"/>
          <p:cNvGrpSpPr/>
          <p:nvPr/>
        </p:nvGrpSpPr>
        <p:grpSpPr>
          <a:xfrm>
            <a:off x="545927" y="1154237"/>
            <a:ext cx="2190553" cy="2965685"/>
            <a:chOff x="545927" y="1154237"/>
            <a:chExt cx="2190553" cy="2965685"/>
          </a:xfrm>
        </p:grpSpPr>
        <p:sp>
          <p:nvSpPr>
            <p:cNvPr id="8" name="Textfeld 7"/>
            <p:cNvSpPr txBox="1"/>
            <p:nvPr/>
          </p:nvSpPr>
          <p:spPr>
            <a:xfrm>
              <a:off x="545927" y="2920703"/>
              <a:ext cx="2190553" cy="76334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rtlCol="0" anchor="t">
              <a:noAutofit/>
            </a:bodyPr>
            <a:lstStyle/>
            <a:p>
              <a:r>
                <a:rPr lang="en-GB" sz="1800" dirty="0">
                  <a:solidFill>
                    <a:schemeClr val="tx2"/>
                  </a:solidFill>
                </a:rPr>
                <a:t>Digitalization and its influence on the world of work     </a:t>
              </a:r>
              <a:endParaRPr lang="de-DE" sz="1800" dirty="0">
                <a:solidFill>
                  <a:schemeClr val="tx2"/>
                </a:solidFill>
              </a:endParaRPr>
            </a:p>
          </p:txBody>
        </p:sp>
        <p:grpSp>
          <p:nvGrpSpPr>
            <p:cNvPr id="38" name="Gruppieren 37"/>
            <p:cNvGrpSpPr/>
            <p:nvPr/>
          </p:nvGrpSpPr>
          <p:grpSpPr>
            <a:xfrm>
              <a:off x="545927" y="1154237"/>
              <a:ext cx="785019" cy="2965685"/>
              <a:chOff x="545927" y="1154237"/>
              <a:chExt cx="785019" cy="2037347"/>
            </a:xfrm>
          </p:grpSpPr>
          <p:sp>
            <p:nvSpPr>
              <p:cNvPr id="7" name="Rechteck 6"/>
              <p:cNvSpPr/>
              <p:nvPr/>
            </p:nvSpPr>
            <p:spPr bwMode="auto">
              <a:xfrm>
                <a:off x="619213" y="1154237"/>
                <a:ext cx="711733" cy="76944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  <a:extLst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sz="5000" b="0" i="0" u="none" strike="noStrike" cap="none" normalizeH="0" baseline="0" dirty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charset="0"/>
                  </a:rPr>
                  <a:t>01</a:t>
                </a:r>
              </a:p>
            </p:txBody>
          </p:sp>
          <p:cxnSp>
            <p:nvCxnSpPr>
              <p:cNvPr id="33" name="Gerader Verbinder 32"/>
              <p:cNvCxnSpPr/>
              <p:nvPr/>
            </p:nvCxnSpPr>
            <p:spPr>
              <a:xfrm>
                <a:off x="545927" y="1311275"/>
                <a:ext cx="0" cy="1880309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" name="Gruppieren 8"/>
          <p:cNvGrpSpPr/>
          <p:nvPr/>
        </p:nvGrpSpPr>
        <p:grpSpPr>
          <a:xfrm>
            <a:off x="3505417" y="1154237"/>
            <a:ext cx="2614755" cy="2965685"/>
            <a:chOff x="3505417" y="1154237"/>
            <a:chExt cx="2614755" cy="2965685"/>
          </a:xfrm>
        </p:grpSpPr>
        <p:sp>
          <p:nvSpPr>
            <p:cNvPr id="10" name="Textfeld 9"/>
            <p:cNvSpPr txBox="1"/>
            <p:nvPr/>
          </p:nvSpPr>
          <p:spPr>
            <a:xfrm>
              <a:off x="3505417" y="2920703"/>
              <a:ext cx="2614755" cy="76334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rtlCol="0" anchor="t">
              <a:noAutofit/>
            </a:bodyPr>
            <a:lstStyle/>
            <a:p>
              <a:r>
                <a:rPr lang="en-GB" sz="1800" dirty="0">
                  <a:solidFill>
                    <a:schemeClr val="tx2"/>
                  </a:solidFill>
                </a:rPr>
                <a:t>What does Digitalization mean for Vocational Education and Training?</a:t>
              </a:r>
              <a:endParaRPr lang="de-DE" sz="1800" dirty="0">
                <a:solidFill>
                  <a:schemeClr val="tx2"/>
                </a:solidFill>
              </a:endParaRPr>
            </a:p>
          </p:txBody>
        </p:sp>
        <p:grpSp>
          <p:nvGrpSpPr>
            <p:cNvPr id="37" name="Gruppieren 36"/>
            <p:cNvGrpSpPr/>
            <p:nvPr/>
          </p:nvGrpSpPr>
          <p:grpSpPr>
            <a:xfrm>
              <a:off x="3506843" y="1154237"/>
              <a:ext cx="785019" cy="2965685"/>
              <a:chOff x="3712743" y="1154237"/>
              <a:chExt cx="785019" cy="2037347"/>
            </a:xfrm>
          </p:grpSpPr>
          <p:sp>
            <p:nvSpPr>
              <p:cNvPr id="35" name="Rechteck 34"/>
              <p:cNvSpPr/>
              <p:nvPr/>
            </p:nvSpPr>
            <p:spPr bwMode="auto">
              <a:xfrm>
                <a:off x="3786029" y="1154237"/>
                <a:ext cx="711733" cy="76944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  <a:extLst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sz="5000" b="0" i="0" u="none" strike="noStrike" cap="none" normalizeH="0" baseline="0" dirty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charset="0"/>
                  </a:rPr>
                  <a:t>02</a:t>
                </a:r>
              </a:p>
            </p:txBody>
          </p:sp>
          <p:cxnSp>
            <p:nvCxnSpPr>
              <p:cNvPr id="36" name="Gerader Verbinder 35"/>
              <p:cNvCxnSpPr/>
              <p:nvPr/>
            </p:nvCxnSpPr>
            <p:spPr>
              <a:xfrm>
                <a:off x="3712743" y="1311275"/>
                <a:ext cx="0" cy="1880309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" name="Gruppieren 10"/>
          <p:cNvGrpSpPr/>
          <p:nvPr/>
        </p:nvGrpSpPr>
        <p:grpSpPr>
          <a:xfrm>
            <a:off x="6464907" y="1154237"/>
            <a:ext cx="2190553" cy="2965685"/>
            <a:chOff x="6464907" y="1154237"/>
            <a:chExt cx="2190553" cy="2965685"/>
          </a:xfrm>
        </p:grpSpPr>
        <p:sp>
          <p:nvSpPr>
            <p:cNvPr id="12" name="Textfeld 11"/>
            <p:cNvSpPr txBox="1"/>
            <p:nvPr/>
          </p:nvSpPr>
          <p:spPr>
            <a:xfrm>
              <a:off x="6464907" y="2920703"/>
              <a:ext cx="2190553" cy="76334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rtlCol="0" anchor="t">
              <a:noAutofit/>
            </a:bodyPr>
            <a:lstStyle/>
            <a:p>
              <a:r>
                <a:rPr lang="en-GB" sz="1800" dirty="0">
                  <a:solidFill>
                    <a:schemeClr val="tx2"/>
                  </a:solidFill>
                </a:rPr>
                <a:t>Lessons</a:t>
              </a:r>
              <a:br>
                <a:rPr lang="en-GB" sz="1800" dirty="0">
                  <a:solidFill>
                    <a:schemeClr val="tx2"/>
                  </a:solidFill>
                </a:rPr>
              </a:br>
              <a:r>
                <a:rPr lang="en-GB" sz="1800" dirty="0">
                  <a:solidFill>
                    <a:schemeClr val="tx2"/>
                  </a:solidFill>
                </a:rPr>
                <a:t>learned</a:t>
              </a:r>
              <a:endParaRPr lang="de-DE" sz="1800" dirty="0">
                <a:solidFill>
                  <a:schemeClr val="tx2"/>
                </a:solidFill>
              </a:endParaRPr>
            </a:p>
          </p:txBody>
        </p:sp>
        <p:grpSp>
          <p:nvGrpSpPr>
            <p:cNvPr id="39" name="Gruppieren 38"/>
            <p:cNvGrpSpPr/>
            <p:nvPr/>
          </p:nvGrpSpPr>
          <p:grpSpPr>
            <a:xfrm>
              <a:off x="6464907" y="1154237"/>
              <a:ext cx="785019" cy="2965685"/>
              <a:chOff x="3712743" y="1154237"/>
              <a:chExt cx="785019" cy="2037347"/>
            </a:xfrm>
          </p:grpSpPr>
          <p:sp>
            <p:nvSpPr>
              <p:cNvPr id="40" name="Rechteck 39"/>
              <p:cNvSpPr/>
              <p:nvPr/>
            </p:nvSpPr>
            <p:spPr bwMode="auto">
              <a:xfrm>
                <a:off x="3786029" y="1154237"/>
                <a:ext cx="711733" cy="76944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  <a:extLst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sz="5000" b="0" i="0" u="none" strike="noStrike" cap="none" normalizeH="0" baseline="0" dirty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charset="0"/>
                  </a:rPr>
                  <a:t>03</a:t>
                </a:r>
              </a:p>
            </p:txBody>
          </p:sp>
          <p:cxnSp>
            <p:nvCxnSpPr>
              <p:cNvPr id="41" name="Gerader Verbinder 40"/>
              <p:cNvCxnSpPr/>
              <p:nvPr/>
            </p:nvCxnSpPr>
            <p:spPr>
              <a:xfrm>
                <a:off x="3712743" y="1311275"/>
                <a:ext cx="0" cy="1880309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3" name="Grafik 12"/>
          <p:cNvPicPr>
            <a:picLocks noChangeAspect="1"/>
          </p:cNvPicPr>
          <p:nvPr/>
        </p:nvPicPr>
        <p:blipFill>
          <a:blip r:embed="rId3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779" y="1945845"/>
            <a:ext cx="1603311" cy="1007039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4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3928" y="1952364"/>
            <a:ext cx="1603311" cy="1015430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 rotWithShape="1">
          <a:blip r:embed="rId5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9817" y="1948326"/>
            <a:ext cx="1619742" cy="1018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232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References: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8292" y="1023578"/>
            <a:ext cx="8208001" cy="3447816"/>
          </a:xfrm>
        </p:spPr>
        <p:txBody>
          <a:bodyPr/>
          <a:lstStyle/>
          <a:p>
            <a:pPr marL="0" indent="0">
              <a:buNone/>
            </a:pPr>
            <a:r>
              <a:rPr lang="en-GB" sz="1000" b="1" dirty="0"/>
              <a:t>Frey/Osborne (2014) The future of employment: How susceptible are jobs to computerisation?</a:t>
            </a:r>
            <a:endParaRPr lang="de-DE" sz="1000" dirty="0"/>
          </a:p>
          <a:p>
            <a:pPr marL="0" indent="0">
              <a:buNone/>
            </a:pPr>
            <a:r>
              <a:rPr lang="en-GB" sz="1000" u="sng" dirty="0">
                <a:hlinkClick r:id="rId3"/>
              </a:rPr>
              <a:t>https://www.oxfordmartin.ox.ac.uk/downloads/academic/The_Future_of_Employment.pdf</a:t>
            </a:r>
            <a:endParaRPr lang="de-DE" sz="1000" dirty="0"/>
          </a:p>
          <a:p>
            <a:pPr marL="0" indent="0">
              <a:buNone/>
            </a:pPr>
            <a:r>
              <a:rPr lang="en-GB" sz="1000" b="1" dirty="0"/>
              <a:t>Bowles, J. (2014) The computerisation of European jobs</a:t>
            </a:r>
            <a:endParaRPr lang="de-DE" sz="1000" dirty="0"/>
          </a:p>
          <a:p>
            <a:pPr marL="0" indent="0">
              <a:buNone/>
            </a:pPr>
            <a:r>
              <a:rPr lang="en-GB" sz="1000" u="sng" dirty="0">
                <a:hlinkClick r:id="rId4"/>
              </a:rPr>
              <a:t>http://bruegel.org/2014/07/the-computerisation-of-european-jobs/</a:t>
            </a:r>
            <a:endParaRPr lang="de-DE" sz="1000" dirty="0"/>
          </a:p>
          <a:p>
            <a:pPr marL="0" indent="0">
              <a:buNone/>
            </a:pPr>
            <a:r>
              <a:rPr lang="de-DE" sz="1000" b="1" dirty="0" err="1"/>
              <a:t>Bonin</a:t>
            </a:r>
            <a:r>
              <a:rPr lang="de-DE" sz="1000" b="1" dirty="0"/>
              <a:t>, H., Gregory, T., &amp; Zierahn U. Übertragung der Studie von Frey/Osborne (2013) auf Deutschland (2015)</a:t>
            </a:r>
            <a:endParaRPr lang="de-DE" sz="1000" dirty="0"/>
          </a:p>
          <a:p>
            <a:pPr marL="0" indent="0">
              <a:buNone/>
            </a:pPr>
            <a:r>
              <a:rPr lang="de-DE" sz="1000" u="sng" dirty="0">
                <a:hlinkClick r:id="rId5"/>
              </a:rPr>
              <a:t>ftp://ftp.zew.de/pub/zew-docs/gutachten/Kurzexpertise_BMAS_ZEW2015.pdf</a:t>
            </a:r>
            <a:endParaRPr lang="de-DE" sz="1000" dirty="0"/>
          </a:p>
          <a:p>
            <a:pPr marL="0" indent="0">
              <a:buNone/>
            </a:pPr>
            <a:r>
              <a:rPr lang="de-DE" sz="1000" b="1" dirty="0"/>
              <a:t>Dengler, K. und B. Matthes (2015) Folgen der Digitalisierung für die Arbeitswelt</a:t>
            </a:r>
            <a:endParaRPr lang="de-DE" sz="1000" dirty="0"/>
          </a:p>
          <a:p>
            <a:pPr marL="0" indent="0">
              <a:buNone/>
            </a:pPr>
            <a:r>
              <a:rPr lang="de-DE" sz="1000" u="sng" dirty="0">
                <a:hlinkClick r:id="rId6"/>
              </a:rPr>
              <a:t>http://www.iab.de/185/section.aspx/Publikation/k151209302</a:t>
            </a:r>
            <a:r>
              <a:rPr lang="de-DE" sz="1000" dirty="0"/>
              <a:t> </a:t>
            </a:r>
          </a:p>
          <a:p>
            <a:pPr marL="0" indent="0">
              <a:buNone/>
            </a:pPr>
            <a:r>
              <a:rPr lang="de-DE" sz="1000" b="1" dirty="0" err="1"/>
              <a:t>Brzeski</a:t>
            </a:r>
            <a:r>
              <a:rPr lang="de-DE" sz="1000" b="1" dirty="0"/>
              <a:t>, C.; und I. Burk (2015) Die Roboter kommen Folgen der Automatisierung für den deutschen Arbeitsmarkt</a:t>
            </a:r>
            <a:endParaRPr lang="de-DE" sz="1000" dirty="0"/>
          </a:p>
          <a:p>
            <a:pPr marL="0" indent="0">
              <a:buNone/>
            </a:pPr>
            <a:r>
              <a:rPr lang="de-DE" sz="1000" u="sng" dirty="0"/>
              <a:t>https://www.ing-diba.de/pdf/ueber-uns/presse/publikationen/ing-diba-economic-analysis-die-roboter-kommen.pdf</a:t>
            </a:r>
          </a:p>
          <a:p>
            <a:pPr marL="0" indent="0">
              <a:buNone/>
            </a:pPr>
            <a:r>
              <a:rPr lang="de-DE" sz="1000" b="1" dirty="0"/>
              <a:t>Buch, T. , K. Dengler und B. Mattes (2016) Saarland, Thüringen und Baden-Württemberg haben den größten Anpassungsbedarf</a:t>
            </a:r>
            <a:endParaRPr lang="de-DE" sz="1000" dirty="0"/>
          </a:p>
          <a:p>
            <a:pPr marL="0" indent="0">
              <a:buNone/>
            </a:pPr>
            <a:r>
              <a:rPr lang="de-DE" sz="1000" u="sng" dirty="0">
                <a:hlinkClick r:id="rId7"/>
              </a:rPr>
              <a:t>http://doku.iab.de/kurzber/2016/kb1416.pdf</a:t>
            </a:r>
            <a:endParaRPr lang="de-DE" sz="1000" dirty="0"/>
          </a:p>
          <a:p>
            <a:pPr marL="0" indent="0">
              <a:buNone/>
            </a:pPr>
            <a:r>
              <a:rPr lang="en-GB" sz="1000" b="1" dirty="0" err="1"/>
              <a:t>Arntz</a:t>
            </a:r>
            <a:r>
              <a:rPr lang="en-GB" sz="1000" b="1" dirty="0"/>
              <a:t>, M., T. Gregory und U. </a:t>
            </a:r>
            <a:r>
              <a:rPr lang="en-GB" sz="1000" b="1" dirty="0" err="1"/>
              <a:t>Zierahn</a:t>
            </a:r>
            <a:r>
              <a:rPr lang="en-GB" sz="1000" b="1" dirty="0"/>
              <a:t> (2016) The risk of automation for jobs in OECD countries</a:t>
            </a:r>
            <a:endParaRPr lang="de-DE" sz="1000" dirty="0"/>
          </a:p>
          <a:p>
            <a:pPr marL="0" indent="0">
              <a:buNone/>
            </a:pPr>
            <a:r>
              <a:rPr lang="de-DE" sz="1000" u="sng" dirty="0">
                <a:hlinkClick r:id="rId8"/>
              </a:rPr>
              <a:t>https://www.oecd-ilibrary.org/docserver/5jlz9h56dvq7-en.pdf?expires=1527599638&amp;id=id&amp;accname=guest&amp;checksum=7253A10BA6663200162E880AF3A34AF7</a:t>
            </a:r>
            <a:endParaRPr lang="de-DE" sz="10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de-DE"/>
              <a:t>12.06.2018  |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“How can we wisely approach an unpredictable future?”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9765-C5F1-42F3-9922-E8747C5CD8F5}" type="slidenum">
              <a:rPr lang="de-DE" smtClean="0"/>
              <a:pPr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5385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Example: Textile manufacturing through the ages</a:t>
            </a:r>
          </a:p>
        </p:txBody>
      </p:sp>
      <p:pic>
        <p:nvPicPr>
          <p:cNvPr id="9" name="Inhaltsplatzhalter 8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963" y="1342494"/>
            <a:ext cx="2576335" cy="3401104"/>
          </a:xfrm>
        </p:spPr>
      </p:pic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de-DE"/>
              <a:t>12.06.2018  |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95536" y="4822865"/>
            <a:ext cx="7184208" cy="274637"/>
          </a:xfrm>
        </p:spPr>
        <p:txBody>
          <a:bodyPr/>
          <a:lstStyle/>
          <a:p>
            <a:r>
              <a:rPr lang="en-GB" dirty="0"/>
              <a:t>“How can we wisely approach an unpredictable future?”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9765-C5F1-42F3-9922-E8747C5CD8F5}" type="slidenum">
              <a:rPr lang="de-DE" smtClean="0"/>
              <a:pPr/>
              <a:t>3</a:t>
            </a:fld>
            <a:endParaRPr lang="de-DE"/>
          </a:p>
        </p:txBody>
      </p:sp>
      <p:sp>
        <p:nvSpPr>
          <p:cNvPr id="10" name="AutoShape 2" descr="Bildergebnis für beruf schneider heute"/>
          <p:cNvSpPr>
            <a:spLocks noChangeAspect="1" noChangeArrowheads="1"/>
          </p:cNvSpPr>
          <p:nvPr/>
        </p:nvSpPr>
        <p:spPr bwMode="auto">
          <a:xfrm>
            <a:off x="-3175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4098" name="Picture 2" descr="https://get.pxhere.com/photo/machine-factory-industry-fabric-manufacturing-product-art-canvas-weaving-textiles-849232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80076" y="1347788"/>
            <a:ext cx="5095612" cy="3395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hteck 11"/>
          <p:cNvSpPr/>
          <p:nvPr/>
        </p:nvSpPr>
        <p:spPr>
          <a:xfrm rot="5400000" flipH="1" flipV="1">
            <a:off x="7227932" y="2935034"/>
            <a:ext cx="3401104" cy="21602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 eaLnBrk="1" hangingPunct="1">
              <a:spcBef>
                <a:spcPct val="30000"/>
              </a:spcBef>
              <a:spcAft>
                <a:spcPts val="0"/>
              </a:spcAft>
              <a:defRPr/>
            </a:pPr>
            <a:r>
              <a:rPr lang="de-DE" sz="6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Picture </a:t>
            </a:r>
            <a:r>
              <a:rPr lang="de-DE" sz="6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credits</a:t>
            </a:r>
            <a:r>
              <a:rPr lang="de-DE" sz="6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: Bundesarchiv, Bild 183-53194-0002 / Wittig / CC-BY-SA 3.0; CC0 1.0 Universal</a:t>
            </a:r>
            <a:endParaRPr lang="de-DE" sz="600" u="sng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Gleichschenkliges Dreieck 6"/>
          <p:cNvSpPr/>
          <p:nvPr/>
        </p:nvSpPr>
        <p:spPr>
          <a:xfrm rot="5400000">
            <a:off x="2422180" y="2839314"/>
            <a:ext cx="1709720" cy="40746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4805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So, will a robot be doing your job in the future? </a:t>
            </a: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de-DE"/>
              <a:t>12.06.2018  |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“How can we wisely approach an unpredictable future?”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9765-C5F1-42F3-9922-E8747C5CD8F5}" type="slidenum">
              <a:rPr lang="de-DE" smtClean="0"/>
              <a:pPr/>
              <a:t>4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2153" y="1337499"/>
            <a:ext cx="3381775" cy="3402297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 rot="16200000">
            <a:off x="7831676" y="3666879"/>
            <a:ext cx="2115669" cy="1963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e-DE" sz="600" dirty="0"/>
              <a:t>Source: http://www.bbc.com/news/technology-34066941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0575" y="1239517"/>
            <a:ext cx="3056011" cy="348382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2153" y="995071"/>
            <a:ext cx="3079284" cy="328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039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trend is obvious: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12.06.2018  |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“How can we wisely approach an unpredictable future?”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9765-C5F1-42F3-9922-E8747C5CD8F5}" type="slidenum">
              <a:rPr lang="de-DE" smtClean="0"/>
              <a:pPr/>
              <a:t>5</a:t>
            </a:fld>
            <a:endParaRPr lang="de-DE"/>
          </a:p>
        </p:txBody>
      </p:sp>
      <p:sp>
        <p:nvSpPr>
          <p:cNvPr id="14" name="Rechteck 13"/>
          <p:cNvSpPr>
            <a:spLocks/>
          </p:cNvSpPr>
          <p:nvPr/>
        </p:nvSpPr>
        <p:spPr>
          <a:xfrm rot="16200000">
            <a:off x="8511047" y="4311021"/>
            <a:ext cx="844496" cy="15363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r>
              <a:rPr lang="en-US" sz="600" dirty="0"/>
              <a:t>Source: </a:t>
            </a:r>
            <a:r>
              <a:rPr lang="de-DE" sz="600" u="sng" dirty="0"/>
              <a:t>Dostal 1995</a:t>
            </a:r>
            <a:endParaRPr lang="en-US" sz="600" dirty="0"/>
          </a:p>
        </p:txBody>
      </p:sp>
      <p:sp>
        <p:nvSpPr>
          <p:cNvPr id="26" name="Freihandform 25"/>
          <p:cNvSpPr/>
          <p:nvPr/>
        </p:nvSpPr>
        <p:spPr>
          <a:xfrm flipH="1" flipV="1">
            <a:off x="953307" y="2353277"/>
            <a:ext cx="6434705" cy="1960216"/>
          </a:xfrm>
          <a:custGeom>
            <a:avLst/>
            <a:gdLst>
              <a:gd name="connsiteX0" fmla="*/ 0 w 5416075"/>
              <a:gd name="connsiteY0" fmla="*/ 0 h 2751691"/>
              <a:gd name="connsiteX1" fmla="*/ 576262 w 5416075"/>
              <a:gd name="connsiteY1" fmla="*/ 504825 h 2751691"/>
              <a:gd name="connsiteX2" fmla="*/ 1047750 w 5416075"/>
              <a:gd name="connsiteY2" fmla="*/ 666750 h 2751691"/>
              <a:gd name="connsiteX3" fmla="*/ 1738312 w 5416075"/>
              <a:gd name="connsiteY3" fmla="*/ 1104900 h 2751691"/>
              <a:gd name="connsiteX4" fmla="*/ 2662237 w 5416075"/>
              <a:gd name="connsiteY4" fmla="*/ 1585913 h 2751691"/>
              <a:gd name="connsiteX5" fmla="*/ 3186112 w 5416075"/>
              <a:gd name="connsiteY5" fmla="*/ 2224088 h 2751691"/>
              <a:gd name="connsiteX6" fmla="*/ 3819525 w 5416075"/>
              <a:gd name="connsiteY6" fmla="*/ 2566988 h 2751691"/>
              <a:gd name="connsiteX7" fmla="*/ 4195762 w 5416075"/>
              <a:gd name="connsiteY7" fmla="*/ 2681288 h 2751691"/>
              <a:gd name="connsiteX8" fmla="*/ 5329237 w 5416075"/>
              <a:gd name="connsiteY8" fmla="*/ 2747963 h 2751691"/>
              <a:gd name="connsiteX9" fmla="*/ 5338762 w 5416075"/>
              <a:gd name="connsiteY9" fmla="*/ 2743200 h 2751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16075" h="2751691">
                <a:moveTo>
                  <a:pt x="0" y="0"/>
                </a:moveTo>
                <a:cubicBezTo>
                  <a:pt x="200818" y="196850"/>
                  <a:pt x="401637" y="393700"/>
                  <a:pt x="576262" y="504825"/>
                </a:cubicBezTo>
                <a:cubicBezTo>
                  <a:pt x="750887" y="615950"/>
                  <a:pt x="854075" y="566738"/>
                  <a:pt x="1047750" y="666750"/>
                </a:cubicBezTo>
                <a:cubicBezTo>
                  <a:pt x="1241425" y="766763"/>
                  <a:pt x="1469231" y="951706"/>
                  <a:pt x="1738312" y="1104900"/>
                </a:cubicBezTo>
                <a:cubicBezTo>
                  <a:pt x="2007393" y="1258094"/>
                  <a:pt x="2420937" y="1399382"/>
                  <a:pt x="2662237" y="1585913"/>
                </a:cubicBezTo>
                <a:cubicBezTo>
                  <a:pt x="2903537" y="1772444"/>
                  <a:pt x="2993231" y="2060576"/>
                  <a:pt x="3186112" y="2224088"/>
                </a:cubicBezTo>
                <a:cubicBezTo>
                  <a:pt x="3378993" y="2387601"/>
                  <a:pt x="3651250" y="2490788"/>
                  <a:pt x="3819525" y="2566988"/>
                </a:cubicBezTo>
                <a:cubicBezTo>
                  <a:pt x="3987800" y="2643188"/>
                  <a:pt x="3944143" y="2651126"/>
                  <a:pt x="4195762" y="2681288"/>
                </a:cubicBezTo>
                <a:cubicBezTo>
                  <a:pt x="4447381" y="2711450"/>
                  <a:pt x="5138737" y="2737644"/>
                  <a:pt x="5329237" y="2747963"/>
                </a:cubicBezTo>
                <a:cubicBezTo>
                  <a:pt x="5519737" y="2758282"/>
                  <a:pt x="5337175" y="2743994"/>
                  <a:pt x="5338762" y="2743200"/>
                </a:cubicBezTo>
              </a:path>
            </a:pathLst>
          </a:custGeom>
          <a:noFill/>
          <a:ln w="38100" cap="rnd">
            <a:solidFill>
              <a:schemeClr val="accent3"/>
            </a:solidFill>
            <a:round/>
            <a:headEnd type="arrow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ihandform 26"/>
          <p:cNvSpPr/>
          <p:nvPr/>
        </p:nvSpPr>
        <p:spPr>
          <a:xfrm>
            <a:off x="953307" y="2572079"/>
            <a:ext cx="6523914" cy="955055"/>
          </a:xfrm>
          <a:custGeom>
            <a:avLst/>
            <a:gdLst>
              <a:gd name="connsiteX0" fmla="*/ 0 w 5491162"/>
              <a:gd name="connsiteY0" fmla="*/ 706540 h 1351574"/>
              <a:gd name="connsiteX1" fmla="*/ 1028700 w 5491162"/>
              <a:gd name="connsiteY1" fmla="*/ 316015 h 1351574"/>
              <a:gd name="connsiteX2" fmla="*/ 1709737 w 5491162"/>
              <a:gd name="connsiteY2" fmla="*/ 235053 h 1351574"/>
              <a:gd name="connsiteX3" fmla="*/ 2162175 w 5491162"/>
              <a:gd name="connsiteY3" fmla="*/ 158853 h 1351574"/>
              <a:gd name="connsiteX4" fmla="*/ 2647950 w 5491162"/>
              <a:gd name="connsiteY4" fmla="*/ 154090 h 1351574"/>
              <a:gd name="connsiteX5" fmla="*/ 3181350 w 5491162"/>
              <a:gd name="connsiteY5" fmla="*/ 1690 h 1351574"/>
              <a:gd name="connsiteX6" fmla="*/ 3552825 w 5491162"/>
              <a:gd name="connsiteY6" fmla="*/ 68365 h 1351574"/>
              <a:gd name="connsiteX7" fmla="*/ 3681412 w 5491162"/>
              <a:gd name="connsiteY7" fmla="*/ 92178 h 1351574"/>
              <a:gd name="connsiteX8" fmla="*/ 5057775 w 5491162"/>
              <a:gd name="connsiteY8" fmla="*/ 1239940 h 1351574"/>
              <a:gd name="connsiteX9" fmla="*/ 5491162 w 5491162"/>
              <a:gd name="connsiteY9" fmla="*/ 1316140 h 1351574"/>
              <a:gd name="connsiteX0" fmla="*/ 0 w 5491162"/>
              <a:gd name="connsiteY0" fmla="*/ 706540 h 1345614"/>
              <a:gd name="connsiteX1" fmla="*/ 1028700 w 5491162"/>
              <a:gd name="connsiteY1" fmla="*/ 316015 h 1345614"/>
              <a:gd name="connsiteX2" fmla="*/ 1709737 w 5491162"/>
              <a:gd name="connsiteY2" fmla="*/ 235053 h 1345614"/>
              <a:gd name="connsiteX3" fmla="*/ 2162175 w 5491162"/>
              <a:gd name="connsiteY3" fmla="*/ 158853 h 1345614"/>
              <a:gd name="connsiteX4" fmla="*/ 2647950 w 5491162"/>
              <a:gd name="connsiteY4" fmla="*/ 154090 h 1345614"/>
              <a:gd name="connsiteX5" fmla="*/ 3181350 w 5491162"/>
              <a:gd name="connsiteY5" fmla="*/ 1690 h 1345614"/>
              <a:gd name="connsiteX6" fmla="*/ 3552825 w 5491162"/>
              <a:gd name="connsiteY6" fmla="*/ 68365 h 1345614"/>
              <a:gd name="connsiteX7" fmla="*/ 3681412 w 5491162"/>
              <a:gd name="connsiteY7" fmla="*/ 92178 h 1345614"/>
              <a:gd name="connsiteX8" fmla="*/ 5057775 w 5491162"/>
              <a:gd name="connsiteY8" fmla="*/ 1239940 h 1345614"/>
              <a:gd name="connsiteX9" fmla="*/ 5491162 w 5491162"/>
              <a:gd name="connsiteY9" fmla="*/ 1316140 h 1345614"/>
              <a:gd name="connsiteX0" fmla="*/ 0 w 5491162"/>
              <a:gd name="connsiteY0" fmla="*/ 706540 h 1316140"/>
              <a:gd name="connsiteX1" fmla="*/ 1028700 w 5491162"/>
              <a:gd name="connsiteY1" fmla="*/ 316015 h 1316140"/>
              <a:gd name="connsiteX2" fmla="*/ 1709737 w 5491162"/>
              <a:gd name="connsiteY2" fmla="*/ 235053 h 1316140"/>
              <a:gd name="connsiteX3" fmla="*/ 2162175 w 5491162"/>
              <a:gd name="connsiteY3" fmla="*/ 158853 h 1316140"/>
              <a:gd name="connsiteX4" fmla="*/ 2647950 w 5491162"/>
              <a:gd name="connsiteY4" fmla="*/ 154090 h 1316140"/>
              <a:gd name="connsiteX5" fmla="*/ 3181350 w 5491162"/>
              <a:gd name="connsiteY5" fmla="*/ 1690 h 1316140"/>
              <a:gd name="connsiteX6" fmla="*/ 3552825 w 5491162"/>
              <a:gd name="connsiteY6" fmla="*/ 68365 h 1316140"/>
              <a:gd name="connsiteX7" fmla="*/ 3681412 w 5491162"/>
              <a:gd name="connsiteY7" fmla="*/ 92178 h 1316140"/>
              <a:gd name="connsiteX8" fmla="*/ 4905375 w 5491162"/>
              <a:gd name="connsiteY8" fmla="*/ 1097065 h 1316140"/>
              <a:gd name="connsiteX9" fmla="*/ 5491162 w 5491162"/>
              <a:gd name="connsiteY9" fmla="*/ 1316140 h 1316140"/>
              <a:gd name="connsiteX0" fmla="*/ 0 w 5491162"/>
              <a:gd name="connsiteY0" fmla="*/ 706540 h 1316140"/>
              <a:gd name="connsiteX1" fmla="*/ 1028700 w 5491162"/>
              <a:gd name="connsiteY1" fmla="*/ 316015 h 1316140"/>
              <a:gd name="connsiteX2" fmla="*/ 1709737 w 5491162"/>
              <a:gd name="connsiteY2" fmla="*/ 235053 h 1316140"/>
              <a:gd name="connsiteX3" fmla="*/ 2162175 w 5491162"/>
              <a:gd name="connsiteY3" fmla="*/ 158853 h 1316140"/>
              <a:gd name="connsiteX4" fmla="*/ 2647950 w 5491162"/>
              <a:gd name="connsiteY4" fmla="*/ 154090 h 1316140"/>
              <a:gd name="connsiteX5" fmla="*/ 3181350 w 5491162"/>
              <a:gd name="connsiteY5" fmla="*/ 1690 h 1316140"/>
              <a:gd name="connsiteX6" fmla="*/ 3552825 w 5491162"/>
              <a:gd name="connsiteY6" fmla="*/ 68365 h 1316140"/>
              <a:gd name="connsiteX7" fmla="*/ 3681412 w 5491162"/>
              <a:gd name="connsiteY7" fmla="*/ 92178 h 1316140"/>
              <a:gd name="connsiteX8" fmla="*/ 4905375 w 5491162"/>
              <a:gd name="connsiteY8" fmla="*/ 1097065 h 1316140"/>
              <a:gd name="connsiteX9" fmla="*/ 5491162 w 5491162"/>
              <a:gd name="connsiteY9" fmla="*/ 1316140 h 1316140"/>
              <a:gd name="connsiteX0" fmla="*/ 0 w 5491162"/>
              <a:gd name="connsiteY0" fmla="*/ 707108 h 1316708"/>
              <a:gd name="connsiteX1" fmla="*/ 1028700 w 5491162"/>
              <a:gd name="connsiteY1" fmla="*/ 316583 h 1316708"/>
              <a:gd name="connsiteX2" fmla="*/ 1709737 w 5491162"/>
              <a:gd name="connsiteY2" fmla="*/ 235621 h 1316708"/>
              <a:gd name="connsiteX3" fmla="*/ 2162175 w 5491162"/>
              <a:gd name="connsiteY3" fmla="*/ 159421 h 1316708"/>
              <a:gd name="connsiteX4" fmla="*/ 2647950 w 5491162"/>
              <a:gd name="connsiteY4" fmla="*/ 154658 h 1316708"/>
              <a:gd name="connsiteX5" fmla="*/ 3181350 w 5491162"/>
              <a:gd name="connsiteY5" fmla="*/ 2258 h 1316708"/>
              <a:gd name="connsiteX6" fmla="*/ 3481388 w 5491162"/>
              <a:gd name="connsiteY6" fmla="*/ 59408 h 1316708"/>
              <a:gd name="connsiteX7" fmla="*/ 3681412 w 5491162"/>
              <a:gd name="connsiteY7" fmla="*/ 92746 h 1316708"/>
              <a:gd name="connsiteX8" fmla="*/ 4905375 w 5491162"/>
              <a:gd name="connsiteY8" fmla="*/ 1097633 h 1316708"/>
              <a:gd name="connsiteX9" fmla="*/ 5491162 w 5491162"/>
              <a:gd name="connsiteY9" fmla="*/ 1316708 h 1316708"/>
              <a:gd name="connsiteX0" fmla="*/ 0 w 5491162"/>
              <a:gd name="connsiteY0" fmla="*/ 707108 h 1316708"/>
              <a:gd name="connsiteX1" fmla="*/ 1028700 w 5491162"/>
              <a:gd name="connsiteY1" fmla="*/ 316583 h 1316708"/>
              <a:gd name="connsiteX2" fmla="*/ 1709737 w 5491162"/>
              <a:gd name="connsiteY2" fmla="*/ 235621 h 1316708"/>
              <a:gd name="connsiteX3" fmla="*/ 2162175 w 5491162"/>
              <a:gd name="connsiteY3" fmla="*/ 159421 h 1316708"/>
              <a:gd name="connsiteX4" fmla="*/ 2647950 w 5491162"/>
              <a:gd name="connsiteY4" fmla="*/ 154658 h 1316708"/>
              <a:gd name="connsiteX5" fmla="*/ 3181350 w 5491162"/>
              <a:gd name="connsiteY5" fmla="*/ 2258 h 1316708"/>
              <a:gd name="connsiteX6" fmla="*/ 3481388 w 5491162"/>
              <a:gd name="connsiteY6" fmla="*/ 59408 h 1316708"/>
              <a:gd name="connsiteX7" fmla="*/ 3681412 w 5491162"/>
              <a:gd name="connsiteY7" fmla="*/ 92746 h 1316708"/>
              <a:gd name="connsiteX8" fmla="*/ 4905375 w 5491162"/>
              <a:gd name="connsiteY8" fmla="*/ 1097633 h 1316708"/>
              <a:gd name="connsiteX9" fmla="*/ 5491162 w 5491162"/>
              <a:gd name="connsiteY9" fmla="*/ 1316708 h 1316708"/>
              <a:gd name="connsiteX0" fmla="*/ 0 w 5491162"/>
              <a:gd name="connsiteY0" fmla="*/ 707108 h 1316708"/>
              <a:gd name="connsiteX1" fmla="*/ 1028700 w 5491162"/>
              <a:gd name="connsiteY1" fmla="*/ 316583 h 1316708"/>
              <a:gd name="connsiteX2" fmla="*/ 1709737 w 5491162"/>
              <a:gd name="connsiteY2" fmla="*/ 235621 h 1316708"/>
              <a:gd name="connsiteX3" fmla="*/ 2162175 w 5491162"/>
              <a:gd name="connsiteY3" fmla="*/ 159421 h 1316708"/>
              <a:gd name="connsiteX4" fmla="*/ 2647950 w 5491162"/>
              <a:gd name="connsiteY4" fmla="*/ 154658 h 1316708"/>
              <a:gd name="connsiteX5" fmla="*/ 3181350 w 5491162"/>
              <a:gd name="connsiteY5" fmla="*/ 2258 h 1316708"/>
              <a:gd name="connsiteX6" fmla="*/ 3481388 w 5491162"/>
              <a:gd name="connsiteY6" fmla="*/ 59408 h 1316708"/>
              <a:gd name="connsiteX7" fmla="*/ 3681412 w 5491162"/>
              <a:gd name="connsiteY7" fmla="*/ 92746 h 1316708"/>
              <a:gd name="connsiteX8" fmla="*/ 4905375 w 5491162"/>
              <a:gd name="connsiteY8" fmla="*/ 1097633 h 1316708"/>
              <a:gd name="connsiteX9" fmla="*/ 5491162 w 5491162"/>
              <a:gd name="connsiteY9" fmla="*/ 1316708 h 1316708"/>
              <a:gd name="connsiteX0" fmla="*/ 0 w 5491162"/>
              <a:gd name="connsiteY0" fmla="*/ 711421 h 1321021"/>
              <a:gd name="connsiteX1" fmla="*/ 1028700 w 5491162"/>
              <a:gd name="connsiteY1" fmla="*/ 320896 h 1321021"/>
              <a:gd name="connsiteX2" fmla="*/ 1709737 w 5491162"/>
              <a:gd name="connsiteY2" fmla="*/ 239934 h 1321021"/>
              <a:gd name="connsiteX3" fmla="*/ 2162175 w 5491162"/>
              <a:gd name="connsiteY3" fmla="*/ 163734 h 1321021"/>
              <a:gd name="connsiteX4" fmla="*/ 2647950 w 5491162"/>
              <a:gd name="connsiteY4" fmla="*/ 158971 h 1321021"/>
              <a:gd name="connsiteX5" fmla="*/ 3181350 w 5491162"/>
              <a:gd name="connsiteY5" fmla="*/ 6571 h 1321021"/>
              <a:gd name="connsiteX6" fmla="*/ 3367088 w 5491162"/>
              <a:gd name="connsiteY6" fmla="*/ 25621 h 1321021"/>
              <a:gd name="connsiteX7" fmla="*/ 3681412 w 5491162"/>
              <a:gd name="connsiteY7" fmla="*/ 97059 h 1321021"/>
              <a:gd name="connsiteX8" fmla="*/ 4905375 w 5491162"/>
              <a:gd name="connsiteY8" fmla="*/ 1101946 h 1321021"/>
              <a:gd name="connsiteX9" fmla="*/ 5491162 w 5491162"/>
              <a:gd name="connsiteY9" fmla="*/ 1321021 h 1321021"/>
              <a:gd name="connsiteX0" fmla="*/ 0 w 5491162"/>
              <a:gd name="connsiteY0" fmla="*/ 731974 h 1341574"/>
              <a:gd name="connsiteX1" fmla="*/ 1028700 w 5491162"/>
              <a:gd name="connsiteY1" fmla="*/ 341449 h 1341574"/>
              <a:gd name="connsiteX2" fmla="*/ 1709737 w 5491162"/>
              <a:gd name="connsiteY2" fmla="*/ 260487 h 1341574"/>
              <a:gd name="connsiteX3" fmla="*/ 2162175 w 5491162"/>
              <a:gd name="connsiteY3" fmla="*/ 184287 h 1341574"/>
              <a:gd name="connsiteX4" fmla="*/ 2647950 w 5491162"/>
              <a:gd name="connsiteY4" fmla="*/ 179524 h 1341574"/>
              <a:gd name="connsiteX5" fmla="*/ 3181350 w 5491162"/>
              <a:gd name="connsiteY5" fmla="*/ 27124 h 1341574"/>
              <a:gd name="connsiteX6" fmla="*/ 3681412 w 5491162"/>
              <a:gd name="connsiteY6" fmla="*/ 117612 h 1341574"/>
              <a:gd name="connsiteX7" fmla="*/ 4905375 w 5491162"/>
              <a:gd name="connsiteY7" fmla="*/ 1122499 h 1341574"/>
              <a:gd name="connsiteX8" fmla="*/ 5491162 w 5491162"/>
              <a:gd name="connsiteY8" fmla="*/ 1341574 h 1341574"/>
              <a:gd name="connsiteX0" fmla="*/ 0 w 5491162"/>
              <a:gd name="connsiteY0" fmla="*/ 714944 h 1324544"/>
              <a:gd name="connsiteX1" fmla="*/ 1028700 w 5491162"/>
              <a:gd name="connsiteY1" fmla="*/ 324419 h 1324544"/>
              <a:gd name="connsiteX2" fmla="*/ 1709737 w 5491162"/>
              <a:gd name="connsiteY2" fmla="*/ 243457 h 1324544"/>
              <a:gd name="connsiteX3" fmla="*/ 2162175 w 5491162"/>
              <a:gd name="connsiteY3" fmla="*/ 167257 h 1324544"/>
              <a:gd name="connsiteX4" fmla="*/ 2647950 w 5491162"/>
              <a:gd name="connsiteY4" fmla="*/ 162494 h 1324544"/>
              <a:gd name="connsiteX5" fmla="*/ 3181350 w 5491162"/>
              <a:gd name="connsiteY5" fmla="*/ 10094 h 1324544"/>
              <a:gd name="connsiteX6" fmla="*/ 3681412 w 5491162"/>
              <a:gd name="connsiteY6" fmla="*/ 100582 h 1324544"/>
              <a:gd name="connsiteX7" fmla="*/ 4905375 w 5491162"/>
              <a:gd name="connsiteY7" fmla="*/ 1105469 h 1324544"/>
              <a:gd name="connsiteX8" fmla="*/ 5491162 w 5491162"/>
              <a:gd name="connsiteY8" fmla="*/ 1324544 h 1324544"/>
              <a:gd name="connsiteX0" fmla="*/ 0 w 5491162"/>
              <a:gd name="connsiteY0" fmla="*/ 710357 h 1319957"/>
              <a:gd name="connsiteX1" fmla="*/ 1028700 w 5491162"/>
              <a:gd name="connsiteY1" fmla="*/ 319832 h 1319957"/>
              <a:gd name="connsiteX2" fmla="*/ 1709737 w 5491162"/>
              <a:gd name="connsiteY2" fmla="*/ 238870 h 1319957"/>
              <a:gd name="connsiteX3" fmla="*/ 2162175 w 5491162"/>
              <a:gd name="connsiteY3" fmla="*/ 162670 h 1319957"/>
              <a:gd name="connsiteX4" fmla="*/ 2647950 w 5491162"/>
              <a:gd name="connsiteY4" fmla="*/ 157907 h 1319957"/>
              <a:gd name="connsiteX5" fmla="*/ 3181350 w 5491162"/>
              <a:gd name="connsiteY5" fmla="*/ 5507 h 1319957"/>
              <a:gd name="connsiteX6" fmla="*/ 3681412 w 5491162"/>
              <a:gd name="connsiteY6" fmla="*/ 95995 h 1319957"/>
              <a:gd name="connsiteX7" fmla="*/ 4905375 w 5491162"/>
              <a:gd name="connsiteY7" fmla="*/ 1100882 h 1319957"/>
              <a:gd name="connsiteX8" fmla="*/ 5491162 w 5491162"/>
              <a:gd name="connsiteY8" fmla="*/ 1319957 h 1319957"/>
              <a:gd name="connsiteX0" fmla="*/ 0 w 5491162"/>
              <a:gd name="connsiteY0" fmla="*/ 719708 h 1329308"/>
              <a:gd name="connsiteX1" fmla="*/ 1028700 w 5491162"/>
              <a:gd name="connsiteY1" fmla="*/ 329183 h 1329308"/>
              <a:gd name="connsiteX2" fmla="*/ 1709737 w 5491162"/>
              <a:gd name="connsiteY2" fmla="*/ 248221 h 1329308"/>
              <a:gd name="connsiteX3" fmla="*/ 2162175 w 5491162"/>
              <a:gd name="connsiteY3" fmla="*/ 172021 h 1329308"/>
              <a:gd name="connsiteX4" fmla="*/ 2647950 w 5491162"/>
              <a:gd name="connsiteY4" fmla="*/ 167258 h 1329308"/>
              <a:gd name="connsiteX5" fmla="*/ 3186112 w 5491162"/>
              <a:gd name="connsiteY5" fmla="*/ 5333 h 1329308"/>
              <a:gd name="connsiteX6" fmla="*/ 3681412 w 5491162"/>
              <a:gd name="connsiteY6" fmla="*/ 105346 h 1329308"/>
              <a:gd name="connsiteX7" fmla="*/ 4905375 w 5491162"/>
              <a:gd name="connsiteY7" fmla="*/ 1110233 h 1329308"/>
              <a:gd name="connsiteX8" fmla="*/ 5491162 w 5491162"/>
              <a:gd name="connsiteY8" fmla="*/ 1329308 h 1329308"/>
              <a:gd name="connsiteX0" fmla="*/ 0 w 5491162"/>
              <a:gd name="connsiteY0" fmla="*/ 733867 h 1343467"/>
              <a:gd name="connsiteX1" fmla="*/ 1028700 w 5491162"/>
              <a:gd name="connsiteY1" fmla="*/ 343342 h 1343467"/>
              <a:gd name="connsiteX2" fmla="*/ 1709737 w 5491162"/>
              <a:gd name="connsiteY2" fmla="*/ 262380 h 1343467"/>
              <a:gd name="connsiteX3" fmla="*/ 2162175 w 5491162"/>
              <a:gd name="connsiteY3" fmla="*/ 186180 h 1343467"/>
              <a:gd name="connsiteX4" fmla="*/ 2647950 w 5491162"/>
              <a:gd name="connsiteY4" fmla="*/ 181417 h 1343467"/>
              <a:gd name="connsiteX5" fmla="*/ 3186112 w 5491162"/>
              <a:gd name="connsiteY5" fmla="*/ 19492 h 1343467"/>
              <a:gd name="connsiteX6" fmla="*/ 3681412 w 5491162"/>
              <a:gd name="connsiteY6" fmla="*/ 119505 h 1343467"/>
              <a:gd name="connsiteX7" fmla="*/ 4905375 w 5491162"/>
              <a:gd name="connsiteY7" fmla="*/ 1124392 h 1343467"/>
              <a:gd name="connsiteX8" fmla="*/ 5491162 w 5491162"/>
              <a:gd name="connsiteY8" fmla="*/ 1343467 h 1343467"/>
              <a:gd name="connsiteX0" fmla="*/ 0 w 5491162"/>
              <a:gd name="connsiteY0" fmla="*/ 731076 h 1340676"/>
              <a:gd name="connsiteX1" fmla="*/ 1028700 w 5491162"/>
              <a:gd name="connsiteY1" fmla="*/ 340551 h 1340676"/>
              <a:gd name="connsiteX2" fmla="*/ 1709737 w 5491162"/>
              <a:gd name="connsiteY2" fmla="*/ 259589 h 1340676"/>
              <a:gd name="connsiteX3" fmla="*/ 2162175 w 5491162"/>
              <a:gd name="connsiteY3" fmla="*/ 183389 h 1340676"/>
              <a:gd name="connsiteX4" fmla="*/ 2647950 w 5491162"/>
              <a:gd name="connsiteY4" fmla="*/ 178626 h 1340676"/>
              <a:gd name="connsiteX5" fmla="*/ 3090862 w 5491162"/>
              <a:gd name="connsiteY5" fmla="*/ 21464 h 1340676"/>
              <a:gd name="connsiteX6" fmla="*/ 3681412 w 5491162"/>
              <a:gd name="connsiteY6" fmla="*/ 116714 h 1340676"/>
              <a:gd name="connsiteX7" fmla="*/ 4905375 w 5491162"/>
              <a:gd name="connsiteY7" fmla="*/ 1121601 h 1340676"/>
              <a:gd name="connsiteX8" fmla="*/ 5491162 w 5491162"/>
              <a:gd name="connsiteY8" fmla="*/ 1340676 h 1340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491162" h="1340676">
                <a:moveTo>
                  <a:pt x="0" y="731076"/>
                </a:moveTo>
                <a:cubicBezTo>
                  <a:pt x="371872" y="575104"/>
                  <a:pt x="743744" y="419132"/>
                  <a:pt x="1028700" y="340551"/>
                </a:cubicBezTo>
                <a:cubicBezTo>
                  <a:pt x="1313656" y="261970"/>
                  <a:pt x="1520825" y="285783"/>
                  <a:pt x="1709737" y="259589"/>
                </a:cubicBezTo>
                <a:cubicBezTo>
                  <a:pt x="1898649" y="233395"/>
                  <a:pt x="2005806" y="196883"/>
                  <a:pt x="2162175" y="183389"/>
                </a:cubicBezTo>
                <a:cubicBezTo>
                  <a:pt x="2318544" y="169895"/>
                  <a:pt x="2493169" y="205613"/>
                  <a:pt x="2647950" y="178626"/>
                </a:cubicBezTo>
                <a:cubicBezTo>
                  <a:pt x="2802731" y="151639"/>
                  <a:pt x="2971006" y="22258"/>
                  <a:pt x="3090862" y="21464"/>
                </a:cubicBezTo>
                <a:cubicBezTo>
                  <a:pt x="3210718" y="20670"/>
                  <a:pt x="3378993" y="-66642"/>
                  <a:pt x="3681412" y="116714"/>
                </a:cubicBezTo>
                <a:cubicBezTo>
                  <a:pt x="3983831" y="300070"/>
                  <a:pt x="4603750" y="931894"/>
                  <a:pt x="4905375" y="1121601"/>
                </a:cubicBezTo>
                <a:cubicBezTo>
                  <a:pt x="5207000" y="1311308"/>
                  <a:pt x="5418931" y="1327976"/>
                  <a:pt x="5491162" y="1340676"/>
                </a:cubicBezTo>
              </a:path>
            </a:pathLst>
          </a:custGeom>
          <a:noFill/>
          <a:ln w="38100" cap="rnd">
            <a:solidFill>
              <a:schemeClr val="accent2"/>
            </a:solidFill>
            <a:round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ihandform 27"/>
          <p:cNvSpPr/>
          <p:nvPr/>
        </p:nvSpPr>
        <p:spPr>
          <a:xfrm>
            <a:off x="998573" y="3228339"/>
            <a:ext cx="6484308" cy="737253"/>
          </a:xfrm>
          <a:custGeom>
            <a:avLst/>
            <a:gdLst>
              <a:gd name="connsiteX0" fmla="*/ 0 w 5457825"/>
              <a:gd name="connsiteY0" fmla="*/ 1033803 h 1033803"/>
              <a:gd name="connsiteX1" fmla="*/ 2143125 w 5457825"/>
              <a:gd name="connsiteY1" fmla="*/ 352765 h 1033803"/>
              <a:gd name="connsiteX2" fmla="*/ 2590800 w 5457825"/>
              <a:gd name="connsiteY2" fmla="*/ 357528 h 1033803"/>
              <a:gd name="connsiteX3" fmla="*/ 3114675 w 5457825"/>
              <a:gd name="connsiteY3" fmla="*/ 81303 h 1033803"/>
              <a:gd name="connsiteX4" fmla="*/ 3590925 w 5457825"/>
              <a:gd name="connsiteY4" fmla="*/ 167028 h 1033803"/>
              <a:gd name="connsiteX5" fmla="*/ 4114800 w 5457825"/>
              <a:gd name="connsiteY5" fmla="*/ 5103 h 1033803"/>
              <a:gd name="connsiteX6" fmla="*/ 4629150 w 5457825"/>
              <a:gd name="connsiteY6" fmla="*/ 395628 h 1033803"/>
              <a:gd name="connsiteX7" fmla="*/ 5038725 w 5457825"/>
              <a:gd name="connsiteY7" fmla="*/ 419440 h 1033803"/>
              <a:gd name="connsiteX8" fmla="*/ 5457825 w 5457825"/>
              <a:gd name="connsiteY8" fmla="*/ 262278 h 1033803"/>
              <a:gd name="connsiteX0" fmla="*/ 0 w 5457825"/>
              <a:gd name="connsiteY0" fmla="*/ 1033803 h 1033803"/>
              <a:gd name="connsiteX1" fmla="*/ 1971675 w 5457825"/>
              <a:gd name="connsiteY1" fmla="*/ 381340 h 1033803"/>
              <a:gd name="connsiteX2" fmla="*/ 2590800 w 5457825"/>
              <a:gd name="connsiteY2" fmla="*/ 357528 h 1033803"/>
              <a:gd name="connsiteX3" fmla="*/ 3114675 w 5457825"/>
              <a:gd name="connsiteY3" fmla="*/ 81303 h 1033803"/>
              <a:gd name="connsiteX4" fmla="*/ 3590925 w 5457825"/>
              <a:gd name="connsiteY4" fmla="*/ 167028 h 1033803"/>
              <a:gd name="connsiteX5" fmla="*/ 4114800 w 5457825"/>
              <a:gd name="connsiteY5" fmla="*/ 5103 h 1033803"/>
              <a:gd name="connsiteX6" fmla="*/ 4629150 w 5457825"/>
              <a:gd name="connsiteY6" fmla="*/ 395628 h 1033803"/>
              <a:gd name="connsiteX7" fmla="*/ 5038725 w 5457825"/>
              <a:gd name="connsiteY7" fmla="*/ 419440 h 1033803"/>
              <a:gd name="connsiteX8" fmla="*/ 5457825 w 5457825"/>
              <a:gd name="connsiteY8" fmla="*/ 262278 h 1033803"/>
              <a:gd name="connsiteX0" fmla="*/ 0 w 5457825"/>
              <a:gd name="connsiteY0" fmla="*/ 1033803 h 1033803"/>
              <a:gd name="connsiteX1" fmla="*/ 1971675 w 5457825"/>
              <a:gd name="connsiteY1" fmla="*/ 381340 h 1033803"/>
              <a:gd name="connsiteX2" fmla="*/ 2595563 w 5457825"/>
              <a:gd name="connsiteY2" fmla="*/ 319428 h 1033803"/>
              <a:gd name="connsiteX3" fmla="*/ 3114675 w 5457825"/>
              <a:gd name="connsiteY3" fmla="*/ 81303 h 1033803"/>
              <a:gd name="connsiteX4" fmla="*/ 3590925 w 5457825"/>
              <a:gd name="connsiteY4" fmla="*/ 167028 h 1033803"/>
              <a:gd name="connsiteX5" fmla="*/ 4114800 w 5457825"/>
              <a:gd name="connsiteY5" fmla="*/ 5103 h 1033803"/>
              <a:gd name="connsiteX6" fmla="*/ 4629150 w 5457825"/>
              <a:gd name="connsiteY6" fmla="*/ 395628 h 1033803"/>
              <a:gd name="connsiteX7" fmla="*/ 5038725 w 5457825"/>
              <a:gd name="connsiteY7" fmla="*/ 419440 h 1033803"/>
              <a:gd name="connsiteX8" fmla="*/ 5457825 w 5457825"/>
              <a:gd name="connsiteY8" fmla="*/ 262278 h 1033803"/>
              <a:gd name="connsiteX0" fmla="*/ 0 w 5457825"/>
              <a:gd name="connsiteY0" fmla="*/ 1033803 h 1034969"/>
              <a:gd name="connsiteX1" fmla="*/ 1971675 w 5457825"/>
              <a:gd name="connsiteY1" fmla="*/ 381340 h 1034969"/>
              <a:gd name="connsiteX2" fmla="*/ 2595563 w 5457825"/>
              <a:gd name="connsiteY2" fmla="*/ 319428 h 1034969"/>
              <a:gd name="connsiteX3" fmla="*/ 3114675 w 5457825"/>
              <a:gd name="connsiteY3" fmla="*/ 81303 h 1034969"/>
              <a:gd name="connsiteX4" fmla="*/ 3590925 w 5457825"/>
              <a:gd name="connsiteY4" fmla="*/ 167028 h 1034969"/>
              <a:gd name="connsiteX5" fmla="*/ 4114800 w 5457825"/>
              <a:gd name="connsiteY5" fmla="*/ 5103 h 1034969"/>
              <a:gd name="connsiteX6" fmla="*/ 4629150 w 5457825"/>
              <a:gd name="connsiteY6" fmla="*/ 395628 h 1034969"/>
              <a:gd name="connsiteX7" fmla="*/ 5038725 w 5457825"/>
              <a:gd name="connsiteY7" fmla="*/ 419440 h 1034969"/>
              <a:gd name="connsiteX8" fmla="*/ 5457825 w 5457825"/>
              <a:gd name="connsiteY8" fmla="*/ 262278 h 1034969"/>
              <a:gd name="connsiteX0" fmla="*/ 0 w 5457825"/>
              <a:gd name="connsiteY0" fmla="*/ 1033803 h 1034933"/>
              <a:gd name="connsiteX1" fmla="*/ 1971675 w 5457825"/>
              <a:gd name="connsiteY1" fmla="*/ 381340 h 1034933"/>
              <a:gd name="connsiteX2" fmla="*/ 2595563 w 5457825"/>
              <a:gd name="connsiteY2" fmla="*/ 319428 h 1034933"/>
              <a:gd name="connsiteX3" fmla="*/ 3114675 w 5457825"/>
              <a:gd name="connsiteY3" fmla="*/ 81303 h 1034933"/>
              <a:gd name="connsiteX4" fmla="*/ 3590925 w 5457825"/>
              <a:gd name="connsiteY4" fmla="*/ 167028 h 1034933"/>
              <a:gd name="connsiteX5" fmla="*/ 4114800 w 5457825"/>
              <a:gd name="connsiteY5" fmla="*/ 5103 h 1034933"/>
              <a:gd name="connsiteX6" fmla="*/ 4629150 w 5457825"/>
              <a:gd name="connsiteY6" fmla="*/ 395628 h 1034933"/>
              <a:gd name="connsiteX7" fmla="*/ 5038725 w 5457825"/>
              <a:gd name="connsiteY7" fmla="*/ 419440 h 1034933"/>
              <a:gd name="connsiteX8" fmla="*/ 5457825 w 5457825"/>
              <a:gd name="connsiteY8" fmla="*/ 262278 h 1034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457825" h="1034933">
                <a:moveTo>
                  <a:pt x="0" y="1033803"/>
                </a:moveTo>
                <a:cubicBezTo>
                  <a:pt x="455612" y="1063965"/>
                  <a:pt x="1472406" y="481353"/>
                  <a:pt x="1971675" y="381340"/>
                </a:cubicBezTo>
                <a:cubicBezTo>
                  <a:pt x="2470944" y="281327"/>
                  <a:pt x="2405063" y="369434"/>
                  <a:pt x="2595563" y="319428"/>
                </a:cubicBezTo>
                <a:cubicBezTo>
                  <a:pt x="2786063" y="269422"/>
                  <a:pt x="2948781" y="106703"/>
                  <a:pt x="3114675" y="81303"/>
                </a:cubicBezTo>
                <a:cubicBezTo>
                  <a:pt x="3280569" y="55903"/>
                  <a:pt x="3424238" y="179728"/>
                  <a:pt x="3590925" y="167028"/>
                </a:cubicBezTo>
                <a:cubicBezTo>
                  <a:pt x="3757612" y="154328"/>
                  <a:pt x="3941763" y="-32997"/>
                  <a:pt x="4114800" y="5103"/>
                </a:cubicBezTo>
                <a:cubicBezTo>
                  <a:pt x="4287837" y="43203"/>
                  <a:pt x="4475163" y="326572"/>
                  <a:pt x="4629150" y="395628"/>
                </a:cubicBezTo>
                <a:cubicBezTo>
                  <a:pt x="4783137" y="464684"/>
                  <a:pt x="4900613" y="441665"/>
                  <a:pt x="5038725" y="419440"/>
                </a:cubicBezTo>
                <a:cubicBezTo>
                  <a:pt x="5176837" y="397215"/>
                  <a:pt x="5387975" y="288472"/>
                  <a:pt x="5457825" y="262278"/>
                </a:cubicBezTo>
              </a:path>
            </a:pathLst>
          </a:custGeom>
          <a:noFill/>
          <a:ln w="38100" cap="rnd">
            <a:round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ihandform 28"/>
          <p:cNvSpPr/>
          <p:nvPr/>
        </p:nvSpPr>
        <p:spPr>
          <a:xfrm>
            <a:off x="987256" y="1926744"/>
            <a:ext cx="6484308" cy="2049162"/>
          </a:xfrm>
          <a:custGeom>
            <a:avLst/>
            <a:gdLst>
              <a:gd name="connsiteX0" fmla="*/ 0 w 5457825"/>
              <a:gd name="connsiteY0" fmla="*/ 2876550 h 2876550"/>
              <a:gd name="connsiteX1" fmla="*/ 700087 w 5457825"/>
              <a:gd name="connsiteY1" fmla="*/ 2795587 h 2876550"/>
              <a:gd name="connsiteX2" fmla="*/ 1000125 w 5457825"/>
              <a:gd name="connsiteY2" fmla="*/ 2695575 h 2876550"/>
              <a:gd name="connsiteX3" fmla="*/ 2405062 w 5457825"/>
              <a:gd name="connsiteY3" fmla="*/ 2528887 h 2876550"/>
              <a:gd name="connsiteX4" fmla="*/ 4591050 w 5457825"/>
              <a:gd name="connsiteY4" fmla="*/ 428625 h 2876550"/>
              <a:gd name="connsiteX5" fmla="*/ 5457825 w 5457825"/>
              <a:gd name="connsiteY5" fmla="*/ 0 h 2876550"/>
              <a:gd name="connsiteX0" fmla="*/ 0 w 5457825"/>
              <a:gd name="connsiteY0" fmla="*/ 2876550 h 2876550"/>
              <a:gd name="connsiteX1" fmla="*/ 700087 w 5457825"/>
              <a:gd name="connsiteY1" fmla="*/ 2795587 h 2876550"/>
              <a:gd name="connsiteX2" fmla="*/ 1000125 w 5457825"/>
              <a:gd name="connsiteY2" fmla="*/ 2695575 h 2876550"/>
              <a:gd name="connsiteX3" fmla="*/ 2405062 w 5457825"/>
              <a:gd name="connsiteY3" fmla="*/ 2528887 h 2876550"/>
              <a:gd name="connsiteX4" fmla="*/ 4591050 w 5457825"/>
              <a:gd name="connsiteY4" fmla="*/ 428625 h 2876550"/>
              <a:gd name="connsiteX5" fmla="*/ 5457825 w 5457825"/>
              <a:gd name="connsiteY5" fmla="*/ 0 h 2876550"/>
              <a:gd name="connsiteX0" fmla="*/ 0 w 5457825"/>
              <a:gd name="connsiteY0" fmla="*/ 2876550 h 2876550"/>
              <a:gd name="connsiteX1" fmla="*/ 700087 w 5457825"/>
              <a:gd name="connsiteY1" fmla="*/ 2795587 h 2876550"/>
              <a:gd name="connsiteX2" fmla="*/ 1000125 w 5457825"/>
              <a:gd name="connsiteY2" fmla="*/ 2695575 h 2876550"/>
              <a:gd name="connsiteX3" fmla="*/ 2405062 w 5457825"/>
              <a:gd name="connsiteY3" fmla="*/ 2528887 h 2876550"/>
              <a:gd name="connsiteX4" fmla="*/ 4591050 w 5457825"/>
              <a:gd name="connsiteY4" fmla="*/ 428625 h 2876550"/>
              <a:gd name="connsiteX5" fmla="*/ 5457825 w 5457825"/>
              <a:gd name="connsiteY5" fmla="*/ 0 h 2876550"/>
              <a:gd name="connsiteX0" fmla="*/ 0 w 5457825"/>
              <a:gd name="connsiteY0" fmla="*/ 2876550 h 2876550"/>
              <a:gd name="connsiteX1" fmla="*/ 700087 w 5457825"/>
              <a:gd name="connsiteY1" fmla="*/ 2795587 h 2876550"/>
              <a:gd name="connsiteX2" fmla="*/ 1000125 w 5457825"/>
              <a:gd name="connsiteY2" fmla="*/ 2695575 h 2876550"/>
              <a:gd name="connsiteX3" fmla="*/ 2352675 w 5457825"/>
              <a:gd name="connsiteY3" fmla="*/ 2514600 h 2876550"/>
              <a:gd name="connsiteX4" fmla="*/ 4591050 w 5457825"/>
              <a:gd name="connsiteY4" fmla="*/ 428625 h 2876550"/>
              <a:gd name="connsiteX5" fmla="*/ 5457825 w 5457825"/>
              <a:gd name="connsiteY5" fmla="*/ 0 h 2876550"/>
              <a:gd name="connsiteX0" fmla="*/ 0 w 5457825"/>
              <a:gd name="connsiteY0" fmla="*/ 2876550 h 2876550"/>
              <a:gd name="connsiteX1" fmla="*/ 700087 w 5457825"/>
              <a:gd name="connsiteY1" fmla="*/ 2795587 h 2876550"/>
              <a:gd name="connsiteX2" fmla="*/ 1000125 w 5457825"/>
              <a:gd name="connsiteY2" fmla="*/ 2695575 h 2876550"/>
              <a:gd name="connsiteX3" fmla="*/ 2352675 w 5457825"/>
              <a:gd name="connsiteY3" fmla="*/ 2514600 h 2876550"/>
              <a:gd name="connsiteX4" fmla="*/ 4591050 w 5457825"/>
              <a:gd name="connsiteY4" fmla="*/ 428625 h 2876550"/>
              <a:gd name="connsiteX5" fmla="*/ 5457825 w 5457825"/>
              <a:gd name="connsiteY5" fmla="*/ 0 h 2876550"/>
              <a:gd name="connsiteX0" fmla="*/ 0 w 5457825"/>
              <a:gd name="connsiteY0" fmla="*/ 2876550 h 2876550"/>
              <a:gd name="connsiteX1" fmla="*/ 700087 w 5457825"/>
              <a:gd name="connsiteY1" fmla="*/ 2795587 h 2876550"/>
              <a:gd name="connsiteX2" fmla="*/ 1000125 w 5457825"/>
              <a:gd name="connsiteY2" fmla="*/ 2695575 h 2876550"/>
              <a:gd name="connsiteX3" fmla="*/ 2352675 w 5457825"/>
              <a:gd name="connsiteY3" fmla="*/ 2514600 h 2876550"/>
              <a:gd name="connsiteX4" fmla="*/ 4591050 w 5457825"/>
              <a:gd name="connsiteY4" fmla="*/ 428625 h 2876550"/>
              <a:gd name="connsiteX5" fmla="*/ 5457825 w 5457825"/>
              <a:gd name="connsiteY5" fmla="*/ 0 h 2876550"/>
              <a:gd name="connsiteX0" fmla="*/ 0 w 5457825"/>
              <a:gd name="connsiteY0" fmla="*/ 2876550 h 2876550"/>
              <a:gd name="connsiteX1" fmla="*/ 700087 w 5457825"/>
              <a:gd name="connsiteY1" fmla="*/ 2795587 h 2876550"/>
              <a:gd name="connsiteX2" fmla="*/ 1000125 w 5457825"/>
              <a:gd name="connsiteY2" fmla="*/ 2695575 h 2876550"/>
              <a:gd name="connsiteX3" fmla="*/ 2352675 w 5457825"/>
              <a:gd name="connsiteY3" fmla="*/ 2514600 h 2876550"/>
              <a:gd name="connsiteX4" fmla="*/ 4591050 w 5457825"/>
              <a:gd name="connsiteY4" fmla="*/ 428625 h 2876550"/>
              <a:gd name="connsiteX5" fmla="*/ 5457825 w 5457825"/>
              <a:gd name="connsiteY5" fmla="*/ 0 h 2876550"/>
              <a:gd name="connsiteX0" fmla="*/ 0 w 5457825"/>
              <a:gd name="connsiteY0" fmla="*/ 2876550 h 2876550"/>
              <a:gd name="connsiteX1" fmla="*/ 700087 w 5457825"/>
              <a:gd name="connsiteY1" fmla="*/ 2795587 h 2876550"/>
              <a:gd name="connsiteX2" fmla="*/ 1000125 w 5457825"/>
              <a:gd name="connsiteY2" fmla="*/ 2695575 h 2876550"/>
              <a:gd name="connsiteX3" fmla="*/ 2352675 w 5457825"/>
              <a:gd name="connsiteY3" fmla="*/ 2514600 h 2876550"/>
              <a:gd name="connsiteX4" fmla="*/ 4591050 w 5457825"/>
              <a:gd name="connsiteY4" fmla="*/ 428625 h 2876550"/>
              <a:gd name="connsiteX5" fmla="*/ 5457825 w 5457825"/>
              <a:gd name="connsiteY5" fmla="*/ 0 h 2876550"/>
              <a:gd name="connsiteX0" fmla="*/ 0 w 5457825"/>
              <a:gd name="connsiteY0" fmla="*/ 2876550 h 2876550"/>
              <a:gd name="connsiteX1" fmla="*/ 700087 w 5457825"/>
              <a:gd name="connsiteY1" fmla="*/ 2795587 h 2876550"/>
              <a:gd name="connsiteX2" fmla="*/ 1000125 w 5457825"/>
              <a:gd name="connsiteY2" fmla="*/ 2695575 h 2876550"/>
              <a:gd name="connsiteX3" fmla="*/ 2352675 w 5457825"/>
              <a:gd name="connsiteY3" fmla="*/ 2514600 h 2876550"/>
              <a:gd name="connsiteX4" fmla="*/ 4591050 w 5457825"/>
              <a:gd name="connsiteY4" fmla="*/ 428625 h 2876550"/>
              <a:gd name="connsiteX5" fmla="*/ 5457825 w 5457825"/>
              <a:gd name="connsiteY5" fmla="*/ 0 h 2876550"/>
              <a:gd name="connsiteX0" fmla="*/ 0 w 5457825"/>
              <a:gd name="connsiteY0" fmla="*/ 2876550 h 2876550"/>
              <a:gd name="connsiteX1" fmla="*/ 700087 w 5457825"/>
              <a:gd name="connsiteY1" fmla="*/ 2795587 h 2876550"/>
              <a:gd name="connsiteX2" fmla="*/ 1000125 w 5457825"/>
              <a:gd name="connsiteY2" fmla="*/ 2695575 h 2876550"/>
              <a:gd name="connsiteX3" fmla="*/ 2352675 w 5457825"/>
              <a:gd name="connsiteY3" fmla="*/ 2514600 h 2876550"/>
              <a:gd name="connsiteX4" fmla="*/ 4591050 w 5457825"/>
              <a:gd name="connsiteY4" fmla="*/ 428625 h 2876550"/>
              <a:gd name="connsiteX5" fmla="*/ 5457825 w 5457825"/>
              <a:gd name="connsiteY5" fmla="*/ 0 h 2876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57825" h="2876550">
                <a:moveTo>
                  <a:pt x="0" y="2876550"/>
                </a:moveTo>
                <a:cubicBezTo>
                  <a:pt x="266700" y="2851149"/>
                  <a:pt x="533400" y="2825749"/>
                  <a:pt x="700087" y="2795587"/>
                </a:cubicBezTo>
                <a:cubicBezTo>
                  <a:pt x="866775" y="2765424"/>
                  <a:pt x="724694" y="2742406"/>
                  <a:pt x="1000125" y="2695575"/>
                </a:cubicBezTo>
                <a:cubicBezTo>
                  <a:pt x="1275556" y="2648744"/>
                  <a:pt x="1196975" y="2763838"/>
                  <a:pt x="2352675" y="2514600"/>
                </a:cubicBezTo>
                <a:cubicBezTo>
                  <a:pt x="2727325" y="2422524"/>
                  <a:pt x="3673474" y="1781175"/>
                  <a:pt x="4591050" y="428625"/>
                </a:cubicBezTo>
                <a:cubicBezTo>
                  <a:pt x="5108575" y="9525"/>
                  <a:pt x="5278834" y="3572"/>
                  <a:pt x="5457825" y="0"/>
                </a:cubicBezTo>
              </a:path>
            </a:pathLst>
          </a:custGeom>
          <a:noFill/>
          <a:ln w="38100" cap="rnd">
            <a:solidFill>
              <a:schemeClr val="accent5"/>
            </a:solidFill>
            <a:round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Gerade Verbindung mit Pfeil 29"/>
          <p:cNvCxnSpPr/>
          <p:nvPr/>
        </p:nvCxnSpPr>
        <p:spPr>
          <a:xfrm flipV="1">
            <a:off x="923355" y="1653485"/>
            <a:ext cx="0" cy="28269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 Verbindung mit Pfeil 30"/>
          <p:cNvCxnSpPr/>
          <p:nvPr/>
        </p:nvCxnSpPr>
        <p:spPr>
          <a:xfrm>
            <a:off x="923353" y="4478888"/>
            <a:ext cx="658932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feld 31"/>
          <p:cNvSpPr txBox="1"/>
          <p:nvPr/>
        </p:nvSpPr>
        <p:spPr>
          <a:xfrm>
            <a:off x="426553" y="4325921"/>
            <a:ext cx="554586" cy="263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0%</a:t>
            </a:r>
          </a:p>
        </p:txBody>
      </p:sp>
      <p:sp>
        <p:nvSpPr>
          <p:cNvPr id="33" name="Textfeld 32"/>
          <p:cNvSpPr txBox="1"/>
          <p:nvPr/>
        </p:nvSpPr>
        <p:spPr>
          <a:xfrm>
            <a:off x="287524" y="3846808"/>
            <a:ext cx="693615" cy="263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10%</a:t>
            </a:r>
          </a:p>
        </p:txBody>
      </p:sp>
      <p:sp>
        <p:nvSpPr>
          <p:cNvPr id="34" name="Textfeld 33"/>
          <p:cNvSpPr txBox="1"/>
          <p:nvPr/>
        </p:nvSpPr>
        <p:spPr>
          <a:xfrm>
            <a:off x="287524" y="3421593"/>
            <a:ext cx="693615" cy="263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20%</a:t>
            </a:r>
          </a:p>
        </p:txBody>
      </p:sp>
      <p:sp>
        <p:nvSpPr>
          <p:cNvPr id="35" name="Textfeld 34"/>
          <p:cNvSpPr txBox="1"/>
          <p:nvPr/>
        </p:nvSpPr>
        <p:spPr>
          <a:xfrm>
            <a:off x="287524" y="2942480"/>
            <a:ext cx="693615" cy="263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30%</a:t>
            </a:r>
          </a:p>
        </p:txBody>
      </p:sp>
      <p:sp>
        <p:nvSpPr>
          <p:cNvPr id="36" name="Textfeld 35"/>
          <p:cNvSpPr txBox="1"/>
          <p:nvPr/>
        </p:nvSpPr>
        <p:spPr>
          <a:xfrm>
            <a:off x="287524" y="2498562"/>
            <a:ext cx="693615" cy="263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40%</a:t>
            </a:r>
          </a:p>
        </p:txBody>
      </p:sp>
      <p:sp>
        <p:nvSpPr>
          <p:cNvPr id="37" name="Textfeld 36"/>
          <p:cNvSpPr txBox="1"/>
          <p:nvPr/>
        </p:nvSpPr>
        <p:spPr>
          <a:xfrm>
            <a:off x="287524" y="2019449"/>
            <a:ext cx="693615" cy="263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50%</a:t>
            </a:r>
          </a:p>
        </p:txBody>
      </p:sp>
      <p:sp>
        <p:nvSpPr>
          <p:cNvPr id="38" name="Textfeld 37"/>
          <p:cNvSpPr txBox="1"/>
          <p:nvPr/>
        </p:nvSpPr>
        <p:spPr>
          <a:xfrm>
            <a:off x="287524" y="1576823"/>
            <a:ext cx="693615" cy="263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60%</a:t>
            </a:r>
          </a:p>
        </p:txBody>
      </p:sp>
      <p:sp>
        <p:nvSpPr>
          <p:cNvPr id="39" name="Textfeld 38"/>
          <p:cNvSpPr txBox="1"/>
          <p:nvPr/>
        </p:nvSpPr>
        <p:spPr>
          <a:xfrm>
            <a:off x="685077" y="4547614"/>
            <a:ext cx="55656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1880</a:t>
            </a:r>
          </a:p>
        </p:txBody>
      </p:sp>
      <p:sp>
        <p:nvSpPr>
          <p:cNvPr id="40" name="Textfeld 39"/>
          <p:cNvSpPr txBox="1"/>
          <p:nvPr/>
        </p:nvSpPr>
        <p:spPr>
          <a:xfrm>
            <a:off x="1279563" y="4547614"/>
            <a:ext cx="55656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1910</a:t>
            </a:r>
          </a:p>
        </p:txBody>
      </p:sp>
      <p:sp>
        <p:nvSpPr>
          <p:cNvPr id="41" name="Textfeld 40"/>
          <p:cNvSpPr txBox="1"/>
          <p:nvPr/>
        </p:nvSpPr>
        <p:spPr>
          <a:xfrm>
            <a:off x="1874049" y="4547614"/>
            <a:ext cx="55656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1920</a:t>
            </a:r>
          </a:p>
        </p:txBody>
      </p:sp>
      <p:sp>
        <p:nvSpPr>
          <p:cNvPr id="42" name="Textfeld 41"/>
          <p:cNvSpPr txBox="1"/>
          <p:nvPr/>
        </p:nvSpPr>
        <p:spPr>
          <a:xfrm>
            <a:off x="2468535" y="4547614"/>
            <a:ext cx="55656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1930</a:t>
            </a:r>
          </a:p>
        </p:txBody>
      </p:sp>
      <p:sp>
        <p:nvSpPr>
          <p:cNvPr id="43" name="Textfeld 42"/>
          <p:cNvSpPr txBox="1"/>
          <p:nvPr/>
        </p:nvSpPr>
        <p:spPr>
          <a:xfrm>
            <a:off x="3063021" y="4547614"/>
            <a:ext cx="55656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1940</a:t>
            </a:r>
          </a:p>
        </p:txBody>
      </p:sp>
      <p:sp>
        <p:nvSpPr>
          <p:cNvPr id="44" name="Textfeld 43"/>
          <p:cNvSpPr txBox="1"/>
          <p:nvPr/>
        </p:nvSpPr>
        <p:spPr>
          <a:xfrm>
            <a:off x="3657507" y="4547614"/>
            <a:ext cx="55656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1950</a:t>
            </a:r>
          </a:p>
        </p:txBody>
      </p:sp>
      <p:sp>
        <p:nvSpPr>
          <p:cNvPr id="45" name="Textfeld 44"/>
          <p:cNvSpPr txBox="1"/>
          <p:nvPr/>
        </p:nvSpPr>
        <p:spPr>
          <a:xfrm>
            <a:off x="4251993" y="4547614"/>
            <a:ext cx="55656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1960</a:t>
            </a:r>
          </a:p>
        </p:txBody>
      </p:sp>
      <p:sp>
        <p:nvSpPr>
          <p:cNvPr id="46" name="Textfeld 45"/>
          <p:cNvSpPr txBox="1"/>
          <p:nvPr/>
        </p:nvSpPr>
        <p:spPr>
          <a:xfrm>
            <a:off x="4846479" y="4547614"/>
            <a:ext cx="55656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1970</a:t>
            </a:r>
          </a:p>
        </p:txBody>
      </p:sp>
      <p:sp>
        <p:nvSpPr>
          <p:cNvPr id="47" name="Textfeld 46"/>
          <p:cNvSpPr txBox="1"/>
          <p:nvPr/>
        </p:nvSpPr>
        <p:spPr>
          <a:xfrm>
            <a:off x="5440965" y="4547614"/>
            <a:ext cx="55656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1980</a:t>
            </a:r>
          </a:p>
        </p:txBody>
      </p:sp>
      <p:sp>
        <p:nvSpPr>
          <p:cNvPr id="48" name="Textfeld 47"/>
          <p:cNvSpPr txBox="1"/>
          <p:nvPr/>
        </p:nvSpPr>
        <p:spPr>
          <a:xfrm>
            <a:off x="6035451" y="4547614"/>
            <a:ext cx="55656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1990</a:t>
            </a:r>
          </a:p>
        </p:txBody>
      </p:sp>
      <p:sp>
        <p:nvSpPr>
          <p:cNvPr id="49" name="Textfeld 48"/>
          <p:cNvSpPr txBox="1"/>
          <p:nvPr/>
        </p:nvSpPr>
        <p:spPr>
          <a:xfrm>
            <a:off x="6629937" y="4547614"/>
            <a:ext cx="55656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2000</a:t>
            </a:r>
          </a:p>
        </p:txBody>
      </p:sp>
      <p:sp>
        <p:nvSpPr>
          <p:cNvPr id="50" name="Textfeld 49"/>
          <p:cNvSpPr txBox="1"/>
          <p:nvPr/>
        </p:nvSpPr>
        <p:spPr>
          <a:xfrm>
            <a:off x="7224422" y="4547614"/>
            <a:ext cx="55656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2010</a:t>
            </a:r>
          </a:p>
        </p:txBody>
      </p:sp>
      <p:sp>
        <p:nvSpPr>
          <p:cNvPr id="2048" name="Textfeld 2047"/>
          <p:cNvSpPr txBox="1"/>
          <p:nvPr/>
        </p:nvSpPr>
        <p:spPr>
          <a:xfrm>
            <a:off x="930819" y="2030927"/>
            <a:ext cx="1029449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Agriculture </a:t>
            </a:r>
          </a:p>
        </p:txBody>
      </p:sp>
      <p:sp>
        <p:nvSpPr>
          <p:cNvPr id="53" name="Textfeld 52"/>
          <p:cNvSpPr txBox="1"/>
          <p:nvPr/>
        </p:nvSpPr>
        <p:spPr>
          <a:xfrm>
            <a:off x="2238756" y="3287887"/>
            <a:ext cx="82426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Services</a:t>
            </a:r>
          </a:p>
        </p:txBody>
      </p:sp>
      <p:sp>
        <p:nvSpPr>
          <p:cNvPr id="54" name="Textfeld 53"/>
          <p:cNvSpPr txBox="1"/>
          <p:nvPr/>
        </p:nvSpPr>
        <p:spPr>
          <a:xfrm>
            <a:off x="3984291" y="2266640"/>
            <a:ext cx="1244251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Manufacturing</a:t>
            </a:r>
          </a:p>
        </p:txBody>
      </p:sp>
      <p:sp>
        <p:nvSpPr>
          <p:cNvPr id="55" name="Textfeld 54"/>
          <p:cNvSpPr txBox="1"/>
          <p:nvPr/>
        </p:nvSpPr>
        <p:spPr>
          <a:xfrm>
            <a:off x="5910238" y="1576925"/>
            <a:ext cx="1680268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5"/>
                </a:solidFill>
              </a:rPr>
              <a:t>Information services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425450" y="1323598"/>
            <a:ext cx="49764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Number of employed people in Germany in %</a:t>
            </a:r>
          </a:p>
        </p:txBody>
      </p:sp>
    </p:spTree>
    <p:extLst>
      <p:ext uri="{BB962C8B-B14F-4D97-AF65-F5344CB8AC3E}">
        <p14:creationId xmlns:p14="http://schemas.microsoft.com/office/powerpoint/2010/main" val="3002848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5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Inhaltsplatzhalter 1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8930320"/>
              </p:ext>
            </p:extLst>
          </p:nvPr>
        </p:nvGraphicFramePr>
        <p:xfrm>
          <a:off x="306155" y="1416698"/>
          <a:ext cx="8079199" cy="3443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But bear in mind: Change is not a blueprint. It’s a journey.</a:t>
            </a:r>
            <a:br>
              <a:rPr lang="en-GB" dirty="0"/>
            </a:b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12.06.2018  |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“How can we wisely approach an unpredictable future?”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9765-C5F1-42F3-9922-E8747C5CD8F5}" type="slidenum">
              <a:rPr lang="de-DE" smtClean="0"/>
              <a:pPr/>
              <a:t>6</a:t>
            </a:fld>
            <a:endParaRPr lang="de-DE"/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8282" y="1589605"/>
            <a:ext cx="318174" cy="211904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8600" y="2043828"/>
            <a:ext cx="317856" cy="211904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8281" y="2552200"/>
            <a:ext cx="318175" cy="211904"/>
          </a:xfrm>
          <a:prstGeom prst="rect">
            <a:avLst/>
          </a:prstGeom>
        </p:spPr>
      </p:pic>
      <p:pic>
        <p:nvPicPr>
          <p:cNvPr id="21" name="Grafik 20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8281" y="3955902"/>
            <a:ext cx="318175" cy="211904"/>
          </a:xfrm>
          <a:prstGeom prst="rect">
            <a:avLst/>
          </a:prstGeom>
        </p:spPr>
      </p:pic>
      <p:pic>
        <p:nvPicPr>
          <p:cNvPr id="22" name="Grafik 2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8281" y="3017142"/>
            <a:ext cx="318175" cy="211904"/>
          </a:xfrm>
          <a:prstGeom prst="rect">
            <a:avLst/>
          </a:prstGeom>
        </p:spPr>
      </p:pic>
      <p:sp>
        <p:nvSpPr>
          <p:cNvPr id="26" name="Freeform 110"/>
          <p:cNvSpPr>
            <a:spLocks noEditPoints="1"/>
          </p:cNvSpPr>
          <p:nvPr/>
        </p:nvSpPr>
        <p:spPr bwMode="auto">
          <a:xfrm>
            <a:off x="8385354" y="4404884"/>
            <a:ext cx="255098" cy="255098"/>
          </a:xfrm>
          <a:custGeom>
            <a:avLst/>
            <a:gdLst>
              <a:gd name="T0" fmla="*/ 33 w 99"/>
              <a:gd name="T1" fmla="*/ 44 h 99"/>
              <a:gd name="T2" fmla="*/ 31 w 99"/>
              <a:gd name="T3" fmla="*/ 42 h 99"/>
              <a:gd name="T4" fmla="*/ 46 w 99"/>
              <a:gd name="T5" fmla="*/ 79 h 99"/>
              <a:gd name="T6" fmla="*/ 46 w 99"/>
              <a:gd name="T7" fmla="*/ 79 h 99"/>
              <a:gd name="T8" fmla="*/ 99 w 99"/>
              <a:gd name="T9" fmla="*/ 49 h 99"/>
              <a:gd name="T10" fmla="*/ 0 w 99"/>
              <a:gd name="T11" fmla="*/ 49 h 99"/>
              <a:gd name="T12" fmla="*/ 99 w 99"/>
              <a:gd name="T13" fmla="*/ 49 h 99"/>
              <a:gd name="T14" fmla="*/ 73 w 99"/>
              <a:gd name="T15" fmla="*/ 38 h 99"/>
              <a:gd name="T16" fmla="*/ 80 w 99"/>
              <a:gd name="T17" fmla="*/ 34 h 99"/>
              <a:gd name="T18" fmla="*/ 88 w 99"/>
              <a:gd name="T19" fmla="*/ 36 h 99"/>
              <a:gd name="T20" fmla="*/ 87 w 99"/>
              <a:gd name="T21" fmla="*/ 32 h 99"/>
              <a:gd name="T22" fmla="*/ 80 w 99"/>
              <a:gd name="T23" fmla="*/ 30 h 99"/>
              <a:gd name="T24" fmla="*/ 74 w 99"/>
              <a:gd name="T25" fmla="*/ 31 h 99"/>
              <a:gd name="T26" fmla="*/ 77 w 99"/>
              <a:gd name="T27" fmla="*/ 28 h 99"/>
              <a:gd name="T28" fmla="*/ 73 w 99"/>
              <a:gd name="T29" fmla="*/ 25 h 99"/>
              <a:gd name="T30" fmla="*/ 78 w 99"/>
              <a:gd name="T31" fmla="*/ 21 h 99"/>
              <a:gd name="T32" fmla="*/ 70 w 99"/>
              <a:gd name="T33" fmla="*/ 14 h 99"/>
              <a:gd name="T34" fmla="*/ 61 w 99"/>
              <a:gd name="T35" fmla="*/ 18 h 99"/>
              <a:gd name="T36" fmla="*/ 57 w 99"/>
              <a:gd name="T37" fmla="*/ 15 h 99"/>
              <a:gd name="T38" fmla="*/ 51 w 99"/>
              <a:gd name="T39" fmla="*/ 12 h 99"/>
              <a:gd name="T40" fmla="*/ 47 w 99"/>
              <a:gd name="T41" fmla="*/ 13 h 99"/>
              <a:gd name="T42" fmla="*/ 51 w 99"/>
              <a:gd name="T43" fmla="*/ 17 h 99"/>
              <a:gd name="T44" fmla="*/ 47 w 99"/>
              <a:gd name="T45" fmla="*/ 17 h 99"/>
              <a:gd name="T46" fmla="*/ 45 w 99"/>
              <a:gd name="T47" fmla="*/ 10 h 99"/>
              <a:gd name="T48" fmla="*/ 33 w 99"/>
              <a:gd name="T49" fmla="*/ 12 h 99"/>
              <a:gd name="T50" fmla="*/ 33 w 99"/>
              <a:gd name="T51" fmla="*/ 14 h 99"/>
              <a:gd name="T52" fmla="*/ 34 w 99"/>
              <a:gd name="T53" fmla="*/ 16 h 99"/>
              <a:gd name="T54" fmla="*/ 29 w 99"/>
              <a:gd name="T55" fmla="*/ 14 h 99"/>
              <a:gd name="T56" fmla="*/ 29 w 99"/>
              <a:gd name="T57" fmla="*/ 16 h 99"/>
              <a:gd name="T58" fmla="*/ 36 w 99"/>
              <a:gd name="T59" fmla="*/ 17 h 99"/>
              <a:gd name="T60" fmla="*/ 38 w 99"/>
              <a:gd name="T61" fmla="*/ 19 h 99"/>
              <a:gd name="T62" fmla="*/ 45 w 99"/>
              <a:gd name="T63" fmla="*/ 19 h 99"/>
              <a:gd name="T64" fmla="*/ 52 w 99"/>
              <a:gd name="T65" fmla="*/ 25 h 99"/>
              <a:gd name="T66" fmla="*/ 46 w 99"/>
              <a:gd name="T67" fmla="*/ 26 h 99"/>
              <a:gd name="T68" fmla="*/ 42 w 99"/>
              <a:gd name="T69" fmla="*/ 29 h 99"/>
              <a:gd name="T70" fmla="*/ 37 w 99"/>
              <a:gd name="T71" fmla="*/ 34 h 99"/>
              <a:gd name="T72" fmla="*/ 37 w 99"/>
              <a:gd name="T73" fmla="*/ 34 h 99"/>
              <a:gd name="T74" fmla="*/ 34 w 99"/>
              <a:gd name="T75" fmla="*/ 38 h 99"/>
              <a:gd name="T76" fmla="*/ 30 w 99"/>
              <a:gd name="T77" fmla="*/ 37 h 99"/>
              <a:gd name="T78" fmla="*/ 25 w 99"/>
              <a:gd name="T79" fmla="*/ 44 h 99"/>
              <a:gd name="T80" fmla="*/ 28 w 99"/>
              <a:gd name="T81" fmla="*/ 46 h 99"/>
              <a:gd name="T82" fmla="*/ 30 w 99"/>
              <a:gd name="T83" fmla="*/ 50 h 99"/>
              <a:gd name="T84" fmla="*/ 42 w 99"/>
              <a:gd name="T85" fmla="*/ 50 h 99"/>
              <a:gd name="T86" fmla="*/ 52 w 99"/>
              <a:gd name="T87" fmla="*/ 56 h 99"/>
              <a:gd name="T88" fmla="*/ 56 w 99"/>
              <a:gd name="T89" fmla="*/ 64 h 99"/>
              <a:gd name="T90" fmla="*/ 54 w 99"/>
              <a:gd name="T91" fmla="*/ 69 h 99"/>
              <a:gd name="T92" fmla="*/ 51 w 99"/>
              <a:gd name="T93" fmla="*/ 74 h 99"/>
              <a:gd name="T94" fmla="*/ 46 w 99"/>
              <a:gd name="T95" fmla="*/ 79 h 99"/>
              <a:gd name="T96" fmla="*/ 46 w 99"/>
              <a:gd name="T97" fmla="*/ 79 h 99"/>
              <a:gd name="T98" fmla="*/ 45 w 99"/>
              <a:gd name="T99" fmla="*/ 86 h 99"/>
              <a:gd name="T100" fmla="*/ 38 w 99"/>
              <a:gd name="T101" fmla="*/ 74 h 99"/>
              <a:gd name="T102" fmla="*/ 32 w 99"/>
              <a:gd name="T103" fmla="*/ 58 h 99"/>
              <a:gd name="T104" fmla="*/ 31 w 99"/>
              <a:gd name="T105" fmla="*/ 51 h 99"/>
              <a:gd name="T106" fmla="*/ 26 w 99"/>
              <a:gd name="T107" fmla="*/ 47 h 99"/>
              <a:gd name="T108" fmla="*/ 18 w 99"/>
              <a:gd name="T109" fmla="*/ 41 h 99"/>
              <a:gd name="T110" fmla="*/ 15 w 99"/>
              <a:gd name="T111" fmla="*/ 38 h 99"/>
              <a:gd name="T112" fmla="*/ 9 w 99"/>
              <a:gd name="T113" fmla="*/ 49 h 99"/>
              <a:gd name="T114" fmla="*/ 86 w 99"/>
              <a:gd name="T115" fmla="*/ 68 h 99"/>
              <a:gd name="T116" fmla="*/ 83 w 99"/>
              <a:gd name="T117" fmla="*/ 56 h 99"/>
              <a:gd name="T118" fmla="*/ 70 w 99"/>
              <a:gd name="T119" fmla="*/ 51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99" h="99">
                <a:moveTo>
                  <a:pt x="35" y="42"/>
                </a:moveTo>
                <a:cubicBezTo>
                  <a:pt x="35" y="43"/>
                  <a:pt x="34" y="43"/>
                  <a:pt x="33" y="44"/>
                </a:cubicBezTo>
                <a:cubicBezTo>
                  <a:pt x="32" y="44"/>
                  <a:pt x="31" y="43"/>
                  <a:pt x="31" y="42"/>
                </a:cubicBezTo>
                <a:cubicBezTo>
                  <a:pt x="31" y="42"/>
                  <a:pt x="31" y="42"/>
                  <a:pt x="31" y="42"/>
                </a:cubicBezTo>
                <a:cubicBezTo>
                  <a:pt x="32" y="42"/>
                  <a:pt x="34" y="42"/>
                  <a:pt x="35" y="42"/>
                </a:cubicBezTo>
                <a:close/>
                <a:moveTo>
                  <a:pt x="46" y="79"/>
                </a:moveTo>
                <a:cubicBezTo>
                  <a:pt x="46" y="79"/>
                  <a:pt x="46" y="79"/>
                  <a:pt x="46" y="79"/>
                </a:cubicBezTo>
                <a:cubicBezTo>
                  <a:pt x="46" y="79"/>
                  <a:pt x="46" y="79"/>
                  <a:pt x="46" y="79"/>
                </a:cubicBezTo>
                <a:cubicBezTo>
                  <a:pt x="46" y="79"/>
                  <a:pt x="46" y="79"/>
                  <a:pt x="46" y="79"/>
                </a:cubicBezTo>
                <a:close/>
                <a:moveTo>
                  <a:pt x="99" y="49"/>
                </a:moveTo>
                <a:cubicBezTo>
                  <a:pt x="99" y="76"/>
                  <a:pt x="77" y="99"/>
                  <a:pt x="50" y="99"/>
                </a:cubicBezTo>
                <a:cubicBezTo>
                  <a:pt x="22" y="99"/>
                  <a:pt x="0" y="76"/>
                  <a:pt x="0" y="49"/>
                </a:cubicBezTo>
                <a:cubicBezTo>
                  <a:pt x="0" y="22"/>
                  <a:pt x="22" y="0"/>
                  <a:pt x="50" y="0"/>
                </a:cubicBezTo>
                <a:cubicBezTo>
                  <a:pt x="77" y="0"/>
                  <a:pt x="99" y="22"/>
                  <a:pt x="99" y="49"/>
                </a:cubicBezTo>
                <a:close/>
                <a:moveTo>
                  <a:pt x="68" y="45"/>
                </a:moveTo>
                <a:cubicBezTo>
                  <a:pt x="69" y="42"/>
                  <a:pt x="72" y="40"/>
                  <a:pt x="73" y="38"/>
                </a:cubicBezTo>
                <a:cubicBezTo>
                  <a:pt x="74" y="36"/>
                  <a:pt x="74" y="36"/>
                  <a:pt x="76" y="36"/>
                </a:cubicBezTo>
                <a:cubicBezTo>
                  <a:pt x="78" y="36"/>
                  <a:pt x="79" y="35"/>
                  <a:pt x="80" y="34"/>
                </a:cubicBezTo>
                <a:cubicBezTo>
                  <a:pt x="82" y="34"/>
                  <a:pt x="82" y="33"/>
                  <a:pt x="83" y="34"/>
                </a:cubicBezTo>
                <a:cubicBezTo>
                  <a:pt x="85" y="36"/>
                  <a:pt x="86" y="36"/>
                  <a:pt x="88" y="36"/>
                </a:cubicBezTo>
                <a:cubicBezTo>
                  <a:pt x="88" y="36"/>
                  <a:pt x="88" y="36"/>
                  <a:pt x="88" y="35"/>
                </a:cubicBezTo>
                <a:cubicBezTo>
                  <a:pt x="87" y="34"/>
                  <a:pt x="87" y="33"/>
                  <a:pt x="87" y="32"/>
                </a:cubicBezTo>
                <a:cubicBezTo>
                  <a:pt x="86" y="32"/>
                  <a:pt x="85" y="31"/>
                  <a:pt x="84" y="31"/>
                </a:cubicBezTo>
                <a:cubicBezTo>
                  <a:pt x="83" y="30"/>
                  <a:pt x="81" y="29"/>
                  <a:pt x="80" y="30"/>
                </a:cubicBezTo>
                <a:cubicBezTo>
                  <a:pt x="79" y="31"/>
                  <a:pt x="80" y="32"/>
                  <a:pt x="78" y="33"/>
                </a:cubicBezTo>
                <a:cubicBezTo>
                  <a:pt x="77" y="34"/>
                  <a:pt x="72" y="33"/>
                  <a:pt x="74" y="31"/>
                </a:cubicBezTo>
                <a:cubicBezTo>
                  <a:pt x="75" y="30"/>
                  <a:pt x="77" y="30"/>
                  <a:pt x="78" y="30"/>
                </a:cubicBezTo>
                <a:cubicBezTo>
                  <a:pt x="78" y="28"/>
                  <a:pt x="77" y="28"/>
                  <a:pt x="77" y="28"/>
                </a:cubicBezTo>
                <a:cubicBezTo>
                  <a:pt x="76" y="27"/>
                  <a:pt x="77" y="26"/>
                  <a:pt x="77" y="26"/>
                </a:cubicBezTo>
                <a:cubicBezTo>
                  <a:pt x="76" y="24"/>
                  <a:pt x="74" y="26"/>
                  <a:pt x="73" y="25"/>
                </a:cubicBezTo>
                <a:cubicBezTo>
                  <a:pt x="72" y="24"/>
                  <a:pt x="74" y="22"/>
                  <a:pt x="75" y="22"/>
                </a:cubicBezTo>
                <a:cubicBezTo>
                  <a:pt x="76" y="21"/>
                  <a:pt x="77" y="21"/>
                  <a:pt x="78" y="21"/>
                </a:cubicBezTo>
                <a:cubicBezTo>
                  <a:pt x="78" y="21"/>
                  <a:pt x="78" y="20"/>
                  <a:pt x="78" y="20"/>
                </a:cubicBezTo>
                <a:cubicBezTo>
                  <a:pt x="76" y="18"/>
                  <a:pt x="73" y="16"/>
                  <a:pt x="70" y="14"/>
                </a:cubicBezTo>
                <a:cubicBezTo>
                  <a:pt x="69" y="16"/>
                  <a:pt x="66" y="16"/>
                  <a:pt x="64" y="16"/>
                </a:cubicBezTo>
                <a:cubicBezTo>
                  <a:pt x="63" y="17"/>
                  <a:pt x="62" y="17"/>
                  <a:pt x="61" y="18"/>
                </a:cubicBezTo>
                <a:cubicBezTo>
                  <a:pt x="60" y="18"/>
                  <a:pt x="59" y="20"/>
                  <a:pt x="58" y="20"/>
                </a:cubicBezTo>
                <a:cubicBezTo>
                  <a:pt x="55" y="21"/>
                  <a:pt x="57" y="17"/>
                  <a:pt x="57" y="15"/>
                </a:cubicBezTo>
                <a:cubicBezTo>
                  <a:pt x="58" y="13"/>
                  <a:pt x="56" y="12"/>
                  <a:pt x="54" y="12"/>
                </a:cubicBezTo>
                <a:cubicBezTo>
                  <a:pt x="52" y="12"/>
                  <a:pt x="52" y="12"/>
                  <a:pt x="51" y="12"/>
                </a:cubicBezTo>
                <a:cubicBezTo>
                  <a:pt x="50" y="11"/>
                  <a:pt x="50" y="10"/>
                  <a:pt x="49" y="11"/>
                </a:cubicBezTo>
                <a:cubicBezTo>
                  <a:pt x="48" y="11"/>
                  <a:pt x="47" y="12"/>
                  <a:pt x="47" y="13"/>
                </a:cubicBezTo>
                <a:cubicBezTo>
                  <a:pt x="47" y="14"/>
                  <a:pt x="48" y="14"/>
                  <a:pt x="49" y="14"/>
                </a:cubicBezTo>
                <a:cubicBezTo>
                  <a:pt x="50" y="15"/>
                  <a:pt x="51" y="16"/>
                  <a:pt x="51" y="17"/>
                </a:cubicBezTo>
                <a:cubicBezTo>
                  <a:pt x="51" y="18"/>
                  <a:pt x="50" y="20"/>
                  <a:pt x="49" y="20"/>
                </a:cubicBezTo>
                <a:cubicBezTo>
                  <a:pt x="48" y="19"/>
                  <a:pt x="47" y="18"/>
                  <a:pt x="47" y="17"/>
                </a:cubicBezTo>
                <a:cubicBezTo>
                  <a:pt x="46" y="16"/>
                  <a:pt x="45" y="16"/>
                  <a:pt x="44" y="15"/>
                </a:cubicBezTo>
                <a:cubicBezTo>
                  <a:pt x="42" y="13"/>
                  <a:pt x="46" y="12"/>
                  <a:pt x="45" y="10"/>
                </a:cubicBezTo>
                <a:cubicBezTo>
                  <a:pt x="45" y="9"/>
                  <a:pt x="45" y="9"/>
                  <a:pt x="45" y="9"/>
                </a:cubicBezTo>
                <a:cubicBezTo>
                  <a:pt x="41" y="9"/>
                  <a:pt x="37" y="10"/>
                  <a:pt x="33" y="12"/>
                </a:cubicBezTo>
                <a:cubicBezTo>
                  <a:pt x="33" y="12"/>
                  <a:pt x="33" y="12"/>
                  <a:pt x="33" y="12"/>
                </a:cubicBezTo>
                <a:cubicBezTo>
                  <a:pt x="33" y="13"/>
                  <a:pt x="32" y="13"/>
                  <a:pt x="33" y="14"/>
                </a:cubicBezTo>
                <a:cubicBezTo>
                  <a:pt x="34" y="14"/>
                  <a:pt x="35" y="14"/>
                  <a:pt x="35" y="14"/>
                </a:cubicBezTo>
                <a:cubicBezTo>
                  <a:pt x="35" y="15"/>
                  <a:pt x="34" y="16"/>
                  <a:pt x="34" y="16"/>
                </a:cubicBezTo>
                <a:cubicBezTo>
                  <a:pt x="33" y="16"/>
                  <a:pt x="31" y="16"/>
                  <a:pt x="31" y="14"/>
                </a:cubicBezTo>
                <a:cubicBezTo>
                  <a:pt x="30" y="14"/>
                  <a:pt x="29" y="14"/>
                  <a:pt x="29" y="14"/>
                </a:cubicBezTo>
                <a:cubicBezTo>
                  <a:pt x="29" y="14"/>
                  <a:pt x="29" y="14"/>
                  <a:pt x="29" y="15"/>
                </a:cubicBezTo>
                <a:cubicBezTo>
                  <a:pt x="29" y="15"/>
                  <a:pt x="29" y="15"/>
                  <a:pt x="29" y="16"/>
                </a:cubicBezTo>
                <a:cubicBezTo>
                  <a:pt x="30" y="17"/>
                  <a:pt x="30" y="17"/>
                  <a:pt x="31" y="17"/>
                </a:cubicBezTo>
                <a:cubicBezTo>
                  <a:pt x="33" y="17"/>
                  <a:pt x="34" y="17"/>
                  <a:pt x="36" y="17"/>
                </a:cubicBezTo>
                <a:cubicBezTo>
                  <a:pt x="37" y="16"/>
                  <a:pt x="40" y="13"/>
                  <a:pt x="41" y="16"/>
                </a:cubicBezTo>
                <a:cubicBezTo>
                  <a:pt x="42" y="18"/>
                  <a:pt x="39" y="18"/>
                  <a:pt x="38" y="19"/>
                </a:cubicBezTo>
                <a:cubicBezTo>
                  <a:pt x="35" y="20"/>
                  <a:pt x="36" y="22"/>
                  <a:pt x="38" y="23"/>
                </a:cubicBezTo>
                <a:cubicBezTo>
                  <a:pt x="41" y="24"/>
                  <a:pt x="42" y="20"/>
                  <a:pt x="45" y="19"/>
                </a:cubicBezTo>
                <a:cubicBezTo>
                  <a:pt x="47" y="19"/>
                  <a:pt x="48" y="22"/>
                  <a:pt x="49" y="23"/>
                </a:cubicBezTo>
                <a:cubicBezTo>
                  <a:pt x="50" y="23"/>
                  <a:pt x="52" y="24"/>
                  <a:pt x="52" y="25"/>
                </a:cubicBezTo>
                <a:cubicBezTo>
                  <a:pt x="52" y="26"/>
                  <a:pt x="51" y="27"/>
                  <a:pt x="50" y="27"/>
                </a:cubicBezTo>
                <a:cubicBezTo>
                  <a:pt x="49" y="26"/>
                  <a:pt x="47" y="25"/>
                  <a:pt x="46" y="26"/>
                </a:cubicBezTo>
                <a:cubicBezTo>
                  <a:pt x="46" y="26"/>
                  <a:pt x="46" y="27"/>
                  <a:pt x="47" y="27"/>
                </a:cubicBezTo>
                <a:cubicBezTo>
                  <a:pt x="47" y="29"/>
                  <a:pt x="43" y="29"/>
                  <a:pt x="42" y="29"/>
                </a:cubicBezTo>
                <a:cubicBezTo>
                  <a:pt x="41" y="30"/>
                  <a:pt x="40" y="31"/>
                  <a:pt x="39" y="32"/>
                </a:cubicBezTo>
                <a:cubicBezTo>
                  <a:pt x="39" y="33"/>
                  <a:pt x="38" y="33"/>
                  <a:pt x="37" y="34"/>
                </a:cubicBezTo>
                <a:cubicBezTo>
                  <a:pt x="37" y="34"/>
                  <a:pt x="37" y="34"/>
                  <a:pt x="37" y="34"/>
                </a:cubicBezTo>
                <a:cubicBezTo>
                  <a:pt x="37" y="34"/>
                  <a:pt x="37" y="34"/>
                  <a:pt x="37" y="34"/>
                </a:cubicBezTo>
                <a:cubicBezTo>
                  <a:pt x="37" y="34"/>
                  <a:pt x="37" y="34"/>
                  <a:pt x="37" y="34"/>
                </a:cubicBezTo>
                <a:cubicBezTo>
                  <a:pt x="36" y="35"/>
                  <a:pt x="35" y="36"/>
                  <a:pt x="34" y="38"/>
                </a:cubicBezTo>
                <a:cubicBezTo>
                  <a:pt x="34" y="40"/>
                  <a:pt x="33" y="41"/>
                  <a:pt x="31" y="41"/>
                </a:cubicBezTo>
                <a:cubicBezTo>
                  <a:pt x="32" y="39"/>
                  <a:pt x="32" y="38"/>
                  <a:pt x="30" y="37"/>
                </a:cubicBezTo>
                <a:cubicBezTo>
                  <a:pt x="27" y="36"/>
                  <a:pt x="22" y="38"/>
                  <a:pt x="22" y="41"/>
                </a:cubicBezTo>
                <a:cubicBezTo>
                  <a:pt x="22" y="43"/>
                  <a:pt x="23" y="44"/>
                  <a:pt x="25" y="44"/>
                </a:cubicBezTo>
                <a:cubicBezTo>
                  <a:pt x="26" y="45"/>
                  <a:pt x="29" y="42"/>
                  <a:pt x="29" y="45"/>
                </a:cubicBezTo>
                <a:cubicBezTo>
                  <a:pt x="29" y="45"/>
                  <a:pt x="28" y="45"/>
                  <a:pt x="28" y="46"/>
                </a:cubicBezTo>
                <a:cubicBezTo>
                  <a:pt x="28" y="47"/>
                  <a:pt x="30" y="47"/>
                  <a:pt x="30" y="47"/>
                </a:cubicBezTo>
                <a:cubicBezTo>
                  <a:pt x="30" y="48"/>
                  <a:pt x="30" y="49"/>
                  <a:pt x="30" y="50"/>
                </a:cubicBezTo>
                <a:cubicBezTo>
                  <a:pt x="32" y="51"/>
                  <a:pt x="34" y="49"/>
                  <a:pt x="36" y="49"/>
                </a:cubicBezTo>
                <a:cubicBezTo>
                  <a:pt x="38" y="48"/>
                  <a:pt x="40" y="49"/>
                  <a:pt x="42" y="50"/>
                </a:cubicBezTo>
                <a:cubicBezTo>
                  <a:pt x="44" y="51"/>
                  <a:pt x="46" y="52"/>
                  <a:pt x="47" y="53"/>
                </a:cubicBezTo>
                <a:cubicBezTo>
                  <a:pt x="49" y="54"/>
                  <a:pt x="50" y="56"/>
                  <a:pt x="52" y="56"/>
                </a:cubicBezTo>
                <a:cubicBezTo>
                  <a:pt x="54" y="57"/>
                  <a:pt x="57" y="57"/>
                  <a:pt x="58" y="59"/>
                </a:cubicBezTo>
                <a:cubicBezTo>
                  <a:pt x="59" y="61"/>
                  <a:pt x="56" y="62"/>
                  <a:pt x="56" y="64"/>
                </a:cubicBezTo>
                <a:cubicBezTo>
                  <a:pt x="56" y="65"/>
                  <a:pt x="56" y="66"/>
                  <a:pt x="56" y="67"/>
                </a:cubicBezTo>
                <a:cubicBezTo>
                  <a:pt x="56" y="68"/>
                  <a:pt x="55" y="69"/>
                  <a:pt x="54" y="69"/>
                </a:cubicBezTo>
                <a:cubicBezTo>
                  <a:pt x="53" y="70"/>
                  <a:pt x="52" y="70"/>
                  <a:pt x="51" y="71"/>
                </a:cubicBezTo>
                <a:cubicBezTo>
                  <a:pt x="51" y="72"/>
                  <a:pt x="51" y="73"/>
                  <a:pt x="51" y="74"/>
                </a:cubicBezTo>
                <a:cubicBezTo>
                  <a:pt x="50" y="76"/>
                  <a:pt x="48" y="77"/>
                  <a:pt x="46" y="79"/>
                </a:cubicBezTo>
                <a:cubicBezTo>
                  <a:pt x="46" y="79"/>
                  <a:pt x="46" y="79"/>
                  <a:pt x="46" y="79"/>
                </a:cubicBezTo>
                <a:cubicBezTo>
                  <a:pt x="46" y="79"/>
                  <a:pt x="46" y="79"/>
                  <a:pt x="46" y="79"/>
                </a:cubicBezTo>
                <a:cubicBezTo>
                  <a:pt x="46" y="79"/>
                  <a:pt x="46" y="79"/>
                  <a:pt x="46" y="79"/>
                </a:cubicBezTo>
                <a:cubicBezTo>
                  <a:pt x="46" y="79"/>
                  <a:pt x="45" y="79"/>
                  <a:pt x="45" y="79"/>
                </a:cubicBezTo>
                <a:cubicBezTo>
                  <a:pt x="44" y="81"/>
                  <a:pt x="45" y="84"/>
                  <a:pt x="45" y="86"/>
                </a:cubicBezTo>
                <a:cubicBezTo>
                  <a:pt x="46" y="88"/>
                  <a:pt x="44" y="89"/>
                  <a:pt x="43" y="87"/>
                </a:cubicBezTo>
                <a:cubicBezTo>
                  <a:pt x="38" y="84"/>
                  <a:pt x="38" y="79"/>
                  <a:pt x="38" y="74"/>
                </a:cubicBezTo>
                <a:cubicBezTo>
                  <a:pt x="39" y="70"/>
                  <a:pt x="40" y="67"/>
                  <a:pt x="37" y="65"/>
                </a:cubicBezTo>
                <a:cubicBezTo>
                  <a:pt x="35" y="64"/>
                  <a:pt x="31" y="61"/>
                  <a:pt x="32" y="58"/>
                </a:cubicBezTo>
                <a:cubicBezTo>
                  <a:pt x="32" y="56"/>
                  <a:pt x="35" y="54"/>
                  <a:pt x="33" y="53"/>
                </a:cubicBezTo>
                <a:cubicBezTo>
                  <a:pt x="33" y="52"/>
                  <a:pt x="31" y="51"/>
                  <a:pt x="31" y="51"/>
                </a:cubicBezTo>
                <a:cubicBezTo>
                  <a:pt x="30" y="50"/>
                  <a:pt x="30" y="49"/>
                  <a:pt x="29" y="49"/>
                </a:cubicBezTo>
                <a:cubicBezTo>
                  <a:pt x="28" y="48"/>
                  <a:pt x="27" y="48"/>
                  <a:pt x="26" y="47"/>
                </a:cubicBezTo>
                <a:cubicBezTo>
                  <a:pt x="25" y="46"/>
                  <a:pt x="24" y="47"/>
                  <a:pt x="22" y="46"/>
                </a:cubicBezTo>
                <a:cubicBezTo>
                  <a:pt x="19" y="46"/>
                  <a:pt x="19" y="44"/>
                  <a:pt x="18" y="41"/>
                </a:cubicBezTo>
                <a:cubicBezTo>
                  <a:pt x="16" y="41"/>
                  <a:pt x="16" y="41"/>
                  <a:pt x="16" y="40"/>
                </a:cubicBezTo>
                <a:cubicBezTo>
                  <a:pt x="16" y="39"/>
                  <a:pt x="16" y="38"/>
                  <a:pt x="15" y="38"/>
                </a:cubicBezTo>
                <a:cubicBezTo>
                  <a:pt x="14" y="37"/>
                  <a:pt x="13" y="36"/>
                  <a:pt x="12" y="34"/>
                </a:cubicBezTo>
                <a:cubicBezTo>
                  <a:pt x="10" y="39"/>
                  <a:pt x="9" y="44"/>
                  <a:pt x="9" y="49"/>
                </a:cubicBezTo>
                <a:cubicBezTo>
                  <a:pt x="9" y="72"/>
                  <a:pt x="27" y="90"/>
                  <a:pt x="50" y="90"/>
                </a:cubicBezTo>
                <a:cubicBezTo>
                  <a:pt x="65" y="90"/>
                  <a:pt x="79" y="81"/>
                  <a:pt x="86" y="68"/>
                </a:cubicBezTo>
                <a:cubicBezTo>
                  <a:pt x="84" y="66"/>
                  <a:pt x="87" y="64"/>
                  <a:pt x="87" y="61"/>
                </a:cubicBezTo>
                <a:cubicBezTo>
                  <a:pt x="87" y="59"/>
                  <a:pt x="83" y="58"/>
                  <a:pt x="83" y="56"/>
                </a:cubicBezTo>
                <a:cubicBezTo>
                  <a:pt x="83" y="52"/>
                  <a:pt x="80" y="52"/>
                  <a:pt x="77" y="53"/>
                </a:cubicBezTo>
                <a:cubicBezTo>
                  <a:pt x="74" y="55"/>
                  <a:pt x="72" y="54"/>
                  <a:pt x="70" y="51"/>
                </a:cubicBezTo>
                <a:cubicBezTo>
                  <a:pt x="69" y="49"/>
                  <a:pt x="68" y="47"/>
                  <a:pt x="68" y="4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28" name="Grafik 2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8281" y="3495371"/>
            <a:ext cx="318175" cy="211904"/>
          </a:xfrm>
          <a:prstGeom prst="rect">
            <a:avLst/>
          </a:prstGeom>
        </p:spPr>
      </p:pic>
      <p:cxnSp>
        <p:nvCxnSpPr>
          <p:cNvPr id="31" name="Gerader Verbinder 30"/>
          <p:cNvCxnSpPr/>
          <p:nvPr/>
        </p:nvCxnSpPr>
        <p:spPr>
          <a:xfrm>
            <a:off x="468313" y="4263938"/>
            <a:ext cx="8207375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r Verbinder 31"/>
          <p:cNvCxnSpPr/>
          <p:nvPr/>
        </p:nvCxnSpPr>
        <p:spPr>
          <a:xfrm>
            <a:off x="468313" y="3795886"/>
            <a:ext cx="8207375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erader Verbinder 33"/>
          <p:cNvCxnSpPr/>
          <p:nvPr/>
        </p:nvCxnSpPr>
        <p:spPr>
          <a:xfrm>
            <a:off x="468313" y="3327834"/>
            <a:ext cx="8207375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r Verbinder 35"/>
          <p:cNvCxnSpPr/>
          <p:nvPr/>
        </p:nvCxnSpPr>
        <p:spPr>
          <a:xfrm>
            <a:off x="468313" y="2823778"/>
            <a:ext cx="8207375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r Verbinder 37"/>
          <p:cNvCxnSpPr/>
          <p:nvPr/>
        </p:nvCxnSpPr>
        <p:spPr>
          <a:xfrm>
            <a:off x="468313" y="2391730"/>
            <a:ext cx="8207375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Gerader Verbinder 38"/>
          <p:cNvCxnSpPr/>
          <p:nvPr/>
        </p:nvCxnSpPr>
        <p:spPr>
          <a:xfrm>
            <a:off x="468313" y="1906822"/>
            <a:ext cx="8207375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hteck 1"/>
          <p:cNvSpPr/>
          <p:nvPr/>
        </p:nvSpPr>
        <p:spPr>
          <a:xfrm>
            <a:off x="461963" y="1167594"/>
            <a:ext cx="487505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dirty="0"/>
              <a:t>Study results on the share of automatable jobs in %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901339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Agenda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7812360" y="4822865"/>
            <a:ext cx="943753" cy="274637"/>
          </a:xfrm>
        </p:spPr>
        <p:txBody>
          <a:bodyPr/>
          <a:lstStyle/>
          <a:p>
            <a:r>
              <a:rPr lang="de-DE" dirty="0"/>
              <a:t>12.06.2018  |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“How can we wisely approach an unpredictable future?”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9765-C5F1-42F3-9922-E8747C5CD8F5}" type="slidenum">
              <a:rPr lang="de-DE" smtClean="0"/>
              <a:pPr/>
              <a:t>7</a:t>
            </a:fld>
            <a:endParaRPr lang="de-DE"/>
          </a:p>
        </p:txBody>
      </p:sp>
      <p:grpSp>
        <p:nvGrpSpPr>
          <p:cNvPr id="3" name="Gruppieren 2"/>
          <p:cNvGrpSpPr/>
          <p:nvPr/>
        </p:nvGrpSpPr>
        <p:grpSpPr>
          <a:xfrm>
            <a:off x="545927" y="1154237"/>
            <a:ext cx="2190553" cy="2965685"/>
            <a:chOff x="545927" y="1154237"/>
            <a:chExt cx="2190553" cy="2965685"/>
          </a:xfrm>
        </p:grpSpPr>
        <p:sp>
          <p:nvSpPr>
            <p:cNvPr id="8" name="Textfeld 7"/>
            <p:cNvSpPr txBox="1"/>
            <p:nvPr/>
          </p:nvSpPr>
          <p:spPr>
            <a:xfrm>
              <a:off x="545927" y="2920703"/>
              <a:ext cx="2190553" cy="76334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rtlCol="0" anchor="t">
              <a:noAutofit/>
            </a:bodyPr>
            <a:lstStyle/>
            <a:p>
              <a:r>
                <a:rPr lang="en-GB" sz="1800" dirty="0">
                  <a:solidFill>
                    <a:schemeClr val="tx2"/>
                  </a:solidFill>
                </a:rPr>
                <a:t>Digitalization and its influence on the world of work     </a:t>
              </a:r>
              <a:endParaRPr lang="de-DE" sz="1800" dirty="0">
                <a:solidFill>
                  <a:schemeClr val="tx2"/>
                </a:solidFill>
              </a:endParaRPr>
            </a:p>
          </p:txBody>
        </p:sp>
        <p:grpSp>
          <p:nvGrpSpPr>
            <p:cNvPr id="38" name="Gruppieren 37"/>
            <p:cNvGrpSpPr/>
            <p:nvPr/>
          </p:nvGrpSpPr>
          <p:grpSpPr>
            <a:xfrm>
              <a:off x="545927" y="1154237"/>
              <a:ext cx="785019" cy="2965685"/>
              <a:chOff x="545927" y="1154237"/>
              <a:chExt cx="785019" cy="2037347"/>
            </a:xfrm>
          </p:grpSpPr>
          <p:sp>
            <p:nvSpPr>
              <p:cNvPr id="7" name="Rechteck 6"/>
              <p:cNvSpPr/>
              <p:nvPr/>
            </p:nvSpPr>
            <p:spPr bwMode="auto">
              <a:xfrm>
                <a:off x="619213" y="1154237"/>
                <a:ext cx="711733" cy="76944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  <a:extLst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sz="5000" b="0" i="0" u="none" strike="noStrike" cap="none" normalizeH="0" baseline="0" dirty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charset="0"/>
                  </a:rPr>
                  <a:t>01</a:t>
                </a:r>
              </a:p>
            </p:txBody>
          </p:sp>
          <p:cxnSp>
            <p:nvCxnSpPr>
              <p:cNvPr id="33" name="Gerader Verbinder 32"/>
              <p:cNvCxnSpPr/>
              <p:nvPr/>
            </p:nvCxnSpPr>
            <p:spPr>
              <a:xfrm>
                <a:off x="545927" y="1311275"/>
                <a:ext cx="0" cy="1880309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" name="Gruppieren 8"/>
          <p:cNvGrpSpPr/>
          <p:nvPr/>
        </p:nvGrpSpPr>
        <p:grpSpPr>
          <a:xfrm>
            <a:off x="3505417" y="1154237"/>
            <a:ext cx="2614755" cy="2965685"/>
            <a:chOff x="3505417" y="1154237"/>
            <a:chExt cx="2614755" cy="2965685"/>
          </a:xfrm>
        </p:grpSpPr>
        <p:sp>
          <p:nvSpPr>
            <p:cNvPr id="10" name="Textfeld 9"/>
            <p:cNvSpPr txBox="1"/>
            <p:nvPr/>
          </p:nvSpPr>
          <p:spPr>
            <a:xfrm>
              <a:off x="3505417" y="2920703"/>
              <a:ext cx="2614755" cy="76334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rtlCol="0" anchor="t">
              <a:noAutofit/>
            </a:bodyPr>
            <a:lstStyle/>
            <a:p>
              <a:r>
                <a:rPr lang="en-GB" sz="1800" dirty="0">
                  <a:solidFill>
                    <a:schemeClr val="tx2"/>
                  </a:solidFill>
                </a:rPr>
                <a:t>What does Digitalization mean for Vocational Education and Training?</a:t>
              </a:r>
              <a:endParaRPr lang="de-DE" sz="1800" dirty="0">
                <a:solidFill>
                  <a:schemeClr val="tx2"/>
                </a:solidFill>
              </a:endParaRPr>
            </a:p>
          </p:txBody>
        </p:sp>
        <p:grpSp>
          <p:nvGrpSpPr>
            <p:cNvPr id="37" name="Gruppieren 36"/>
            <p:cNvGrpSpPr/>
            <p:nvPr/>
          </p:nvGrpSpPr>
          <p:grpSpPr>
            <a:xfrm>
              <a:off x="3506843" y="1154237"/>
              <a:ext cx="785019" cy="2965685"/>
              <a:chOff x="3712743" y="1154237"/>
              <a:chExt cx="785019" cy="2037347"/>
            </a:xfrm>
          </p:grpSpPr>
          <p:sp>
            <p:nvSpPr>
              <p:cNvPr id="35" name="Rechteck 34"/>
              <p:cNvSpPr/>
              <p:nvPr/>
            </p:nvSpPr>
            <p:spPr bwMode="auto">
              <a:xfrm>
                <a:off x="3786029" y="1154237"/>
                <a:ext cx="711733" cy="76944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  <a:extLst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sz="5000" b="0" i="0" u="none" strike="noStrike" cap="none" normalizeH="0" baseline="0" dirty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charset="0"/>
                  </a:rPr>
                  <a:t>02</a:t>
                </a:r>
              </a:p>
            </p:txBody>
          </p:sp>
          <p:cxnSp>
            <p:nvCxnSpPr>
              <p:cNvPr id="36" name="Gerader Verbinder 35"/>
              <p:cNvCxnSpPr/>
              <p:nvPr/>
            </p:nvCxnSpPr>
            <p:spPr>
              <a:xfrm>
                <a:off x="3712743" y="1311275"/>
                <a:ext cx="0" cy="1880309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" name="Gruppieren 10"/>
          <p:cNvGrpSpPr/>
          <p:nvPr/>
        </p:nvGrpSpPr>
        <p:grpSpPr>
          <a:xfrm>
            <a:off x="6464907" y="1154237"/>
            <a:ext cx="2190553" cy="2965685"/>
            <a:chOff x="6464907" y="1154237"/>
            <a:chExt cx="2190553" cy="2965685"/>
          </a:xfrm>
        </p:grpSpPr>
        <p:sp>
          <p:nvSpPr>
            <p:cNvPr id="12" name="Textfeld 11"/>
            <p:cNvSpPr txBox="1"/>
            <p:nvPr/>
          </p:nvSpPr>
          <p:spPr>
            <a:xfrm>
              <a:off x="6464907" y="2920703"/>
              <a:ext cx="2190553" cy="76334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rtlCol="0" anchor="t">
              <a:noAutofit/>
            </a:bodyPr>
            <a:lstStyle/>
            <a:p>
              <a:r>
                <a:rPr lang="en-GB" sz="1800" dirty="0">
                  <a:solidFill>
                    <a:schemeClr val="tx2"/>
                  </a:solidFill>
                </a:rPr>
                <a:t>Lessons</a:t>
              </a:r>
              <a:br>
                <a:rPr lang="en-GB" sz="1800" dirty="0">
                  <a:solidFill>
                    <a:schemeClr val="tx2"/>
                  </a:solidFill>
                </a:rPr>
              </a:br>
              <a:r>
                <a:rPr lang="en-GB" sz="1800" dirty="0">
                  <a:solidFill>
                    <a:schemeClr val="tx2"/>
                  </a:solidFill>
                </a:rPr>
                <a:t>learned</a:t>
              </a:r>
              <a:endParaRPr lang="de-DE" sz="1800" dirty="0">
                <a:solidFill>
                  <a:schemeClr val="tx2"/>
                </a:solidFill>
              </a:endParaRPr>
            </a:p>
          </p:txBody>
        </p:sp>
        <p:grpSp>
          <p:nvGrpSpPr>
            <p:cNvPr id="39" name="Gruppieren 38"/>
            <p:cNvGrpSpPr/>
            <p:nvPr/>
          </p:nvGrpSpPr>
          <p:grpSpPr>
            <a:xfrm>
              <a:off x="6464907" y="1154237"/>
              <a:ext cx="785019" cy="2965685"/>
              <a:chOff x="3712743" y="1154237"/>
              <a:chExt cx="785019" cy="2037347"/>
            </a:xfrm>
          </p:grpSpPr>
          <p:sp>
            <p:nvSpPr>
              <p:cNvPr id="40" name="Rechteck 39"/>
              <p:cNvSpPr/>
              <p:nvPr/>
            </p:nvSpPr>
            <p:spPr bwMode="auto">
              <a:xfrm>
                <a:off x="3786029" y="1154237"/>
                <a:ext cx="711733" cy="76944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  <a:extLst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sz="5000" b="0" i="0" u="none" strike="noStrike" cap="none" normalizeH="0" baseline="0" dirty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charset="0"/>
                  </a:rPr>
                  <a:t>03</a:t>
                </a:r>
              </a:p>
            </p:txBody>
          </p:sp>
          <p:cxnSp>
            <p:nvCxnSpPr>
              <p:cNvPr id="41" name="Gerader Verbinder 40"/>
              <p:cNvCxnSpPr/>
              <p:nvPr/>
            </p:nvCxnSpPr>
            <p:spPr>
              <a:xfrm>
                <a:off x="3712743" y="1311275"/>
                <a:ext cx="0" cy="1880309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3" name="Grafik 12"/>
          <p:cNvPicPr>
            <a:picLocks noChangeAspect="1"/>
          </p:cNvPicPr>
          <p:nvPr/>
        </p:nvPicPr>
        <p:blipFill>
          <a:blip r:embed="rId3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779" y="1945845"/>
            <a:ext cx="1603311" cy="1007039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4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3928" y="1952364"/>
            <a:ext cx="1603311" cy="1015430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 rotWithShape="1">
          <a:blip r:embed="rId5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9817" y="1948326"/>
            <a:ext cx="1619742" cy="1018042"/>
          </a:xfrm>
          <a:prstGeom prst="rect">
            <a:avLst/>
          </a:prstGeom>
        </p:spPr>
      </p:pic>
      <p:sp>
        <p:nvSpPr>
          <p:cNvPr id="24" name="Rechteck 23"/>
          <p:cNvSpPr/>
          <p:nvPr/>
        </p:nvSpPr>
        <p:spPr>
          <a:xfrm>
            <a:off x="5940152" y="1095586"/>
            <a:ext cx="2484276" cy="3348372"/>
          </a:xfrm>
          <a:prstGeom prst="rect">
            <a:avLst/>
          </a:prstGeom>
          <a:solidFill>
            <a:srgbClr val="B0CDDD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hteck 24"/>
          <p:cNvSpPr/>
          <p:nvPr/>
        </p:nvSpPr>
        <p:spPr>
          <a:xfrm>
            <a:off x="500790" y="1095586"/>
            <a:ext cx="2484276" cy="3348372"/>
          </a:xfrm>
          <a:prstGeom prst="rect">
            <a:avLst/>
          </a:prstGeom>
          <a:solidFill>
            <a:srgbClr val="B0CDDD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6583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Two challenges for Vocational Education and Training in the light of digitalization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4294967295"/>
          </p:nvPr>
        </p:nvSpPr>
        <p:spPr>
          <a:xfrm>
            <a:off x="8201025" y="4822825"/>
            <a:ext cx="942975" cy="274638"/>
          </a:xfrm>
        </p:spPr>
        <p:txBody>
          <a:bodyPr/>
          <a:lstStyle/>
          <a:p>
            <a:pPr algn="r"/>
            <a:r>
              <a:rPr lang="de-DE"/>
              <a:t>12.06.2018  |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294967295"/>
          </p:nvPr>
        </p:nvSpPr>
        <p:spPr>
          <a:xfrm>
            <a:off x="0" y="4822825"/>
            <a:ext cx="7185025" cy="274638"/>
          </a:xfrm>
        </p:spPr>
        <p:txBody>
          <a:bodyPr/>
          <a:lstStyle/>
          <a:p>
            <a:r>
              <a:rPr lang="en-GB" dirty="0"/>
              <a:t>“How can we wisely approach an unpredictable future?”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294967295"/>
          </p:nvPr>
        </p:nvSpPr>
        <p:spPr>
          <a:xfrm>
            <a:off x="8716963" y="4822825"/>
            <a:ext cx="427037" cy="274638"/>
          </a:xfrm>
        </p:spPr>
        <p:txBody>
          <a:bodyPr/>
          <a:lstStyle/>
          <a:p>
            <a:fld id="{F9729765-C5F1-42F3-9922-E8747C5CD8F5}" type="slidenum">
              <a:rPr lang="de-DE" smtClean="0"/>
              <a:pPr/>
              <a:t>8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8967" y="1458964"/>
            <a:ext cx="4037140" cy="2691426"/>
          </a:xfrm>
          <a:prstGeom prst="rect">
            <a:avLst/>
          </a:prstGeom>
        </p:spPr>
      </p:pic>
      <p:sp>
        <p:nvSpPr>
          <p:cNvPr id="7" name="Inhaltsplatzhalter 6"/>
          <p:cNvSpPr>
            <a:spLocks noGrp="1"/>
          </p:cNvSpPr>
          <p:nvPr>
            <p:ph idx="10"/>
          </p:nvPr>
        </p:nvSpPr>
        <p:spPr>
          <a:xfrm>
            <a:off x="4738710" y="3363838"/>
            <a:ext cx="3780420" cy="1325640"/>
          </a:xfrm>
          <a:solidFill>
            <a:schemeClr val="bg1"/>
          </a:solidFill>
        </p:spPr>
        <p:txBody>
          <a:bodyPr anchor="ctr"/>
          <a:lstStyle/>
          <a:p>
            <a:pPr marL="0" indent="0" algn="ctr">
              <a:buNone/>
            </a:pPr>
            <a:r>
              <a:rPr lang="en-GB" b="1" dirty="0"/>
              <a:t>Equal opportunities: </a:t>
            </a:r>
            <a:br>
              <a:rPr lang="en-GB" dirty="0"/>
            </a:br>
            <a:r>
              <a:rPr lang="en-GB" dirty="0"/>
              <a:t>How can we professionally qualify as many young people as possible in </a:t>
            </a:r>
            <a:br>
              <a:rPr lang="en-GB" dirty="0"/>
            </a:br>
            <a:r>
              <a:rPr lang="en-GB" dirty="0"/>
              <a:t>view of the increasing requirements in </a:t>
            </a:r>
            <a:br>
              <a:rPr lang="en-GB" dirty="0"/>
            </a:br>
            <a:r>
              <a:rPr lang="en-GB" dirty="0"/>
              <a:t>the world of work?</a:t>
            </a:r>
            <a:endParaRPr lang="de-DE" dirty="0"/>
          </a:p>
        </p:txBody>
      </p:sp>
      <p:sp>
        <p:nvSpPr>
          <p:cNvPr id="13" name="Rechteck 12"/>
          <p:cNvSpPr/>
          <p:nvPr/>
        </p:nvSpPr>
        <p:spPr>
          <a:xfrm rot="16200000">
            <a:off x="7959537" y="3785361"/>
            <a:ext cx="1890261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600" dirty="0"/>
              <a:t>Picture credits: CC0 1.0; </a:t>
            </a:r>
            <a:r>
              <a:rPr lang="de-DE" sz="600" dirty="0" err="1"/>
              <a:t>BSt</a:t>
            </a:r>
            <a:r>
              <a:rPr lang="de-DE" sz="600" dirty="0"/>
              <a:t>/ Valeska Achenbach</a:t>
            </a:r>
          </a:p>
        </p:txBody>
      </p:sp>
      <p:pic>
        <p:nvPicPr>
          <p:cNvPr id="4098" name="Picture 2" descr="writing advertising newspaper pattern money chart brand font capital bank design handwriting calligraphy document shape economy capitalism finance statistics fund manager shares index dax dow jones stock market index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1963" y="1458964"/>
            <a:ext cx="4020754" cy="2680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79404" y="3363838"/>
            <a:ext cx="3671660" cy="1233653"/>
          </a:xfrm>
          <a:solidFill>
            <a:schemeClr val="bg1"/>
          </a:solidFill>
        </p:spPr>
        <p:txBody>
          <a:bodyPr anchor="ctr"/>
          <a:lstStyle/>
          <a:p>
            <a:pPr marL="0" indent="0" algn="ctr">
              <a:buNone/>
            </a:pPr>
            <a:r>
              <a:rPr lang="en-GB" b="1" dirty="0"/>
              <a:t>Economic performance: </a:t>
            </a:r>
            <a:br>
              <a:rPr lang="en-GB" dirty="0"/>
            </a:br>
            <a:r>
              <a:rPr lang="en-GB" dirty="0"/>
              <a:t>How can we secure the need for skilled employees in an ever-changing world of work?</a:t>
            </a:r>
          </a:p>
        </p:txBody>
      </p:sp>
    </p:spTree>
    <p:extLst>
      <p:ext uri="{BB962C8B-B14F-4D97-AF65-F5344CB8AC3E}">
        <p14:creationId xmlns:p14="http://schemas.microsoft.com/office/powerpoint/2010/main" val="1884504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  <p:bldP spid="3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de-DE"/>
              <a:t>12.06.2018  |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“How can we wisely approach an unpredictable future?”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9765-C5F1-42F3-9922-E8747C5CD8F5}" type="slidenum">
              <a:rPr lang="de-DE" smtClean="0"/>
              <a:pPr/>
              <a:t>9</a:t>
            </a:fld>
            <a:endParaRPr lang="de-DE"/>
          </a:p>
        </p:txBody>
      </p:sp>
      <p:sp>
        <p:nvSpPr>
          <p:cNvPr id="10" name="Rechteck 9"/>
          <p:cNvSpPr/>
          <p:nvPr/>
        </p:nvSpPr>
        <p:spPr>
          <a:xfrm rot="16200000">
            <a:off x="8271444" y="4089170"/>
            <a:ext cx="1282723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600" dirty="0"/>
              <a:t>Picture credits: CC0 1.0 </a:t>
            </a:r>
            <a:r>
              <a:rPr lang="de-DE" sz="600" dirty="0" err="1"/>
              <a:t>Univers</a:t>
            </a:r>
            <a:endParaRPr lang="de-DE" sz="600" dirty="0"/>
          </a:p>
        </p:txBody>
      </p:sp>
      <p:pic>
        <p:nvPicPr>
          <p:cNvPr id="16" name="Picture 2" descr="writing advertising newspaper pattern money chart brand font capital bank design handwriting calligraphy document shape economy capitalism finance statistics fund manager shares index dax dow jones stock market index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99217" y="1167594"/>
            <a:ext cx="4020754" cy="2680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Inhaltsplatzhalter 2"/>
          <p:cNvSpPr>
            <a:spLocks noGrp="1"/>
          </p:cNvSpPr>
          <p:nvPr>
            <p:ph idx="1"/>
          </p:nvPr>
        </p:nvSpPr>
        <p:spPr>
          <a:xfrm>
            <a:off x="2681631" y="3061546"/>
            <a:ext cx="3671660" cy="1233653"/>
          </a:xfrm>
          <a:solidFill>
            <a:schemeClr val="bg1"/>
          </a:solidFill>
        </p:spPr>
        <p:txBody>
          <a:bodyPr anchor="ctr"/>
          <a:lstStyle/>
          <a:p>
            <a:pPr marL="0" indent="0" algn="ctr">
              <a:buNone/>
            </a:pPr>
            <a:r>
              <a:rPr lang="en-GB" b="1" dirty="0"/>
              <a:t>Economic performance: </a:t>
            </a:r>
            <a:br>
              <a:rPr lang="en-GB" dirty="0"/>
            </a:br>
            <a:r>
              <a:rPr lang="en-GB" dirty="0"/>
              <a:t>How can we secure the need for skilled employees in an ever-changing world of work?</a:t>
            </a:r>
          </a:p>
        </p:txBody>
      </p:sp>
    </p:spTree>
    <p:extLst>
      <p:ext uri="{BB962C8B-B14F-4D97-AF65-F5344CB8AC3E}">
        <p14:creationId xmlns:p14="http://schemas.microsoft.com/office/powerpoint/2010/main" val="269233058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BST-Farben 2014">
      <a:dk1>
        <a:sysClr val="windowText" lastClr="000000"/>
      </a:dk1>
      <a:lt1>
        <a:sysClr val="window" lastClr="FFFFFF"/>
      </a:lt1>
      <a:dk2>
        <a:srgbClr val="003082"/>
      </a:dk2>
      <a:lt2>
        <a:srgbClr val="DDDDDD"/>
      </a:lt2>
      <a:accent1>
        <a:srgbClr val="003082"/>
      </a:accent1>
      <a:accent2>
        <a:srgbClr val="5591AA"/>
      </a:accent2>
      <a:accent3>
        <a:srgbClr val="CCCC9A"/>
      </a:accent3>
      <a:accent4>
        <a:srgbClr val="808080"/>
      </a:accent4>
      <a:accent5>
        <a:srgbClr val="C80F41"/>
      </a:accent5>
      <a:accent6>
        <a:srgbClr val="C8DCEB"/>
      </a:accent6>
      <a:hlink>
        <a:srgbClr val="003082"/>
      </a:hlink>
      <a:folHlink>
        <a:srgbClr val="C80F41"/>
      </a:folHlink>
    </a:clrScheme>
    <a:fontScheme name="BST-Standard 2014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C4912793-6535-4DFA-8082-5334D4FE3C78}" vid="{B71648DE-AF36-4464-936A-DF22614A788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haredContentType xmlns="Microsoft.SharePoint.Taxonomy.ContentTypeSync" SourceId="2cb3c7e7-15a3-44e8-82c5-84198a232de3" ContentTypeId="0x010100C64714D3303144EA857505AF7D511DD6" PreviousValue="false"/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PowerPoint" ma:contentTypeID="0x010100C64714D3303144EA857505AF7D511DD6000CB3C148866CC24DAD022F31390F5D7D" ma:contentTypeVersion="1" ma:contentTypeDescription="" ma:contentTypeScope="" ma:versionID="dd84969b9b15c21941140afc56709e5e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3983e0577d04a2cefb2f11b5a297061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32902C2-4DC1-4365-8B32-CED72FE385DA}">
  <ds:schemaRefs>
    <ds:schemaRef ds:uri="Microsoft.SharePoint.Taxonomy.ContentTypeSync"/>
  </ds:schemaRefs>
</ds:datastoreItem>
</file>

<file path=customXml/itemProps2.xml><?xml version="1.0" encoding="utf-8"?>
<ds:datastoreItem xmlns:ds="http://schemas.openxmlformats.org/officeDocument/2006/customXml" ds:itemID="{12882377-2A89-4725-B572-A9BA78D7BC8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608E13C-51CA-4654-8638-476D5D1E0E3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4.xml><?xml version="1.0" encoding="utf-8"?>
<ds:datastoreItem xmlns:ds="http://schemas.openxmlformats.org/officeDocument/2006/customXml" ds:itemID="{D7D99753-E726-45FC-BCD1-510A3F7CBCA6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BS_Mustervorlagen</Template>
  <TotalTime>1</TotalTime>
  <Words>1349</Words>
  <Application>Microsoft Office PowerPoint</Application>
  <PresentationFormat>On-screen Show (16:9)</PresentationFormat>
  <Paragraphs>262</Paragraphs>
  <Slides>20</Slides>
  <Notes>20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Symbol</vt:lpstr>
      <vt:lpstr>Times New Roman</vt:lpstr>
      <vt:lpstr>Wingdings</vt:lpstr>
      <vt:lpstr>Office Theme</vt:lpstr>
      <vt:lpstr>think-cell Folie</vt:lpstr>
      <vt:lpstr>“How can we wisely approach an  unpredictable future?”</vt:lpstr>
      <vt:lpstr>Agenda</vt:lpstr>
      <vt:lpstr>Example: Textile manufacturing through the ages</vt:lpstr>
      <vt:lpstr>So, will a robot be doing your job in the future? </vt:lpstr>
      <vt:lpstr>The trend is obvious:</vt:lpstr>
      <vt:lpstr>But bear in mind: Change is not a blueprint. It’s a journey. </vt:lpstr>
      <vt:lpstr>Agenda</vt:lpstr>
      <vt:lpstr>Two challenges for Vocational Education and Training in the light of digitalization</vt:lpstr>
      <vt:lpstr>PowerPoint Presentation</vt:lpstr>
      <vt:lpstr>… by adapting existing and developing new professions  </vt:lpstr>
      <vt:lpstr>… by keeping competences up to date </vt:lpstr>
      <vt:lpstr>PowerPoint Presentation</vt:lpstr>
      <vt:lpstr>… by making way for new didactical approaches</vt:lpstr>
      <vt:lpstr>… and shifting classroom paradigms by making teachers learning tutors and not only conveyors of knowledge </vt:lpstr>
      <vt:lpstr>… and by overcoming motivational barriers through gamification</vt:lpstr>
      <vt:lpstr>Agenda</vt:lpstr>
      <vt:lpstr>In a nutshell: How to approach an unpredictable future</vt:lpstr>
      <vt:lpstr>PowerPoint Presentation</vt:lpstr>
      <vt:lpstr>PowerPoint Presentation</vt:lpstr>
      <vt:lpstr>References:</vt:lpstr>
    </vt:vector>
  </TitlesOfParts>
  <Company>Bertelsmann Stiftung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Master Präsentation 16:9</dc:title>
  <dc:creator>Ullrich, Stefan, ST-CO (extern)</dc:creator>
  <cp:lastModifiedBy>Žaklina Veselinović</cp:lastModifiedBy>
  <cp:revision>260</cp:revision>
  <cp:lastPrinted>2018-06-08T11:46:04Z</cp:lastPrinted>
  <dcterms:created xsi:type="dcterms:W3CDTF">2016-05-06T09:27:37Z</dcterms:created>
  <dcterms:modified xsi:type="dcterms:W3CDTF">2018-06-08T12:53:08Z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0x010100C64714D3303144EA857505AF7D511DD6000CB3C148866CC24DAD022F31390F5D7D</vt:lpwstr>
  </property>
</Properties>
</file>