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9" r:id="rId2"/>
    <p:sldId id="265" r:id="rId3"/>
    <p:sldId id="258" r:id="rId4"/>
    <p:sldId id="266" r:id="rId5"/>
    <p:sldId id="257" r:id="rId6"/>
    <p:sldId id="261" r:id="rId7"/>
    <p:sldId id="262" r:id="rId8"/>
    <p:sldId id="263" r:id="rId9"/>
  </p:sldIdLst>
  <p:sldSz cx="9144000" cy="6858000" type="screen4x3"/>
  <p:notesSz cx="6888163" cy="100187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702" y="10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A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SEK2_Format_2014_D!$A$42</c:f>
          <c:strCache>
            <c:ptCount val="1"/>
            <c:pt idx="0">
              <c:v>share of upper secondary students by programme orientation</c:v>
            </c:pt>
          </c:strCache>
        </c:strRef>
      </c:tx>
      <c:layout>
        <c:manualLayout>
          <c:xMode val="edge"/>
          <c:yMode val="edge"/>
          <c:x val="9.8272727272727331E-3"/>
          <c:y val="1.628205128205128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9739898989898989E-2"/>
          <c:y val="0.19754017094017093"/>
          <c:w val="0.92262121212121218"/>
          <c:h val="0.562818376068376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SEK2_Format_2014_D!$B$46</c:f>
              <c:strCache>
                <c:ptCount val="1"/>
                <c:pt idx="0">
                  <c:v>General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SEK2_Format_2014_D!$A$47:$A$76</c:f>
              <c:strCache>
                <c:ptCount val="30"/>
                <c:pt idx="0">
                  <c:v>Ireland</c:v>
                </c:pt>
                <c:pt idx="1">
                  <c:v>Canada</c:v>
                </c:pt>
                <c:pt idx="2">
                  <c:v>Brasil</c:v>
                </c:pt>
                <c:pt idx="3">
                  <c:v>Korea</c:v>
                </c:pt>
                <c:pt idx="4">
                  <c:v>Japan</c:v>
                </c:pt>
                <c:pt idx="5">
                  <c:v>Hungary</c:v>
                </c:pt>
                <c:pt idx="6">
                  <c:v>Lithuania</c:v>
                </c:pt>
                <c:pt idx="7">
                  <c:v>Greece</c:v>
                </c:pt>
                <c:pt idx="8">
                  <c:v>New Zealand</c:v>
                </c:pt>
                <c:pt idx="9">
                  <c:v>Spain</c:v>
                </c:pt>
                <c:pt idx="10">
                  <c:v>Mexico</c:v>
                </c:pt>
                <c:pt idx="11">
                  <c:v>Denmark</c:v>
                </c:pt>
                <c:pt idx="12">
                  <c:v>France</c:v>
                </c:pt>
                <c:pt idx="13">
                  <c:v>UK</c:v>
                </c:pt>
                <c:pt idx="14">
                  <c:v>Sweden</c:v>
                </c:pt>
                <c:pt idx="15">
                  <c:v>Portugal</c:v>
                </c:pt>
                <c:pt idx="16">
                  <c:v>Turkey</c:v>
                </c:pt>
                <c:pt idx="17">
                  <c:v>Germany</c:v>
                </c:pt>
                <c:pt idx="18">
                  <c:v>Poland</c:v>
                </c:pt>
                <c:pt idx="19">
                  <c:v>Australia</c:v>
                </c:pt>
                <c:pt idx="20">
                  <c:v>Norway</c:v>
                </c:pt>
                <c:pt idx="21">
                  <c:v>Italy</c:v>
                </c:pt>
                <c:pt idx="22">
                  <c:v>Belgium</c:v>
                </c:pt>
                <c:pt idx="23">
                  <c:v>Luxemburg</c:v>
                </c:pt>
                <c:pt idx="24">
                  <c:v>Switzerland</c:v>
                </c:pt>
                <c:pt idx="25">
                  <c:v>Slovenia</c:v>
                </c:pt>
                <c:pt idx="26">
                  <c:v>Slovakia</c:v>
                </c:pt>
                <c:pt idx="27">
                  <c:v>AUSTRIA</c:v>
                </c:pt>
                <c:pt idx="28">
                  <c:v>Finland</c:v>
                </c:pt>
                <c:pt idx="29">
                  <c:v>Czech Republic</c:v>
                </c:pt>
              </c:strCache>
            </c:strRef>
          </c:cat>
          <c:val>
            <c:numRef>
              <c:f>SEK2_Format_2014_D!$B$47:$B$76</c:f>
              <c:numCache>
                <c:formatCode>0%</c:formatCode>
                <c:ptCount val="30"/>
                <c:pt idx="0">
                  <c:v>1</c:v>
                </c:pt>
                <c:pt idx="1">
                  <c:v>0.94789273033342036</c:v>
                </c:pt>
                <c:pt idx="2">
                  <c:v>0.91550330000000002</c:v>
                </c:pt>
                <c:pt idx="3">
                  <c:v>0.82151150000000006</c:v>
                </c:pt>
                <c:pt idx="4">
                  <c:v>0.77050870000000005</c:v>
                </c:pt>
                <c:pt idx="5">
                  <c:v>0.74930440000000009</c:v>
                </c:pt>
                <c:pt idx="6">
                  <c:v>0.73341820000000002</c:v>
                </c:pt>
                <c:pt idx="7">
                  <c:v>0.6854249</c:v>
                </c:pt>
                <c:pt idx="8">
                  <c:v>0.66080919999999987</c:v>
                </c:pt>
                <c:pt idx="9">
                  <c:v>0.65584569999999998</c:v>
                </c:pt>
                <c:pt idx="10">
                  <c:v>0.61865720000000002</c:v>
                </c:pt>
                <c:pt idx="11">
                  <c:v>0.57836770000000004</c:v>
                </c:pt>
                <c:pt idx="12">
                  <c:v>0.57333619999999996</c:v>
                </c:pt>
                <c:pt idx="13">
                  <c:v>0.57325380000000004</c:v>
                </c:pt>
                <c:pt idx="14">
                  <c:v>0.56275560000000002</c:v>
                </c:pt>
                <c:pt idx="15">
                  <c:v>0.54007159999999999</c:v>
                </c:pt>
                <c:pt idx="16">
                  <c:v>0.53619839999999996</c:v>
                </c:pt>
                <c:pt idx="17">
                  <c:v>0.52217279999999999</c:v>
                </c:pt>
                <c:pt idx="18">
                  <c:v>0.50824159999999996</c:v>
                </c:pt>
                <c:pt idx="19">
                  <c:v>0.49468649999999997</c:v>
                </c:pt>
                <c:pt idx="20">
                  <c:v>0.49256050000000001</c:v>
                </c:pt>
                <c:pt idx="21">
                  <c:v>0.43854340000000003</c:v>
                </c:pt>
                <c:pt idx="22">
                  <c:v>0.40308699999999997</c:v>
                </c:pt>
                <c:pt idx="23">
                  <c:v>0.40199980000000002</c:v>
                </c:pt>
                <c:pt idx="24">
                  <c:v>0.34308270000000002</c:v>
                </c:pt>
                <c:pt idx="25">
                  <c:v>0.33197749999999998</c:v>
                </c:pt>
                <c:pt idx="26">
                  <c:v>0.31010840000000001</c:v>
                </c:pt>
                <c:pt idx="27">
                  <c:v>0.3019984</c:v>
                </c:pt>
                <c:pt idx="28">
                  <c:v>0.29617680000000002</c:v>
                </c:pt>
                <c:pt idx="29">
                  <c:v>0.26584869999999999</c:v>
                </c:pt>
              </c:numCache>
            </c:numRef>
          </c:val>
        </c:ser>
        <c:ser>
          <c:idx val="1"/>
          <c:order val="1"/>
          <c:tx>
            <c:strRef>
              <c:f>SEK2_Format_2014_D!$C$46</c:f>
              <c:strCache>
                <c:ptCount val="1"/>
                <c:pt idx="0">
                  <c:v>Vocational</c:v>
                </c:pt>
              </c:strCache>
            </c:strRef>
          </c:tx>
          <c:spPr>
            <a:solidFill>
              <a:srgbClr val="2DAFE6"/>
            </a:solidFill>
          </c:spPr>
          <c:invertIfNegative val="0"/>
          <c:cat>
            <c:strRef>
              <c:f>SEK2_Format_2014_D!$A$47:$A$76</c:f>
              <c:strCache>
                <c:ptCount val="30"/>
                <c:pt idx="0">
                  <c:v>Ireland</c:v>
                </c:pt>
                <c:pt idx="1">
                  <c:v>Canada</c:v>
                </c:pt>
                <c:pt idx="2">
                  <c:v>Brasil</c:v>
                </c:pt>
                <c:pt idx="3">
                  <c:v>Korea</c:v>
                </c:pt>
                <c:pt idx="4">
                  <c:v>Japan</c:v>
                </c:pt>
                <c:pt idx="5">
                  <c:v>Hungary</c:v>
                </c:pt>
                <c:pt idx="6">
                  <c:v>Lithuania</c:v>
                </c:pt>
                <c:pt idx="7">
                  <c:v>Greece</c:v>
                </c:pt>
                <c:pt idx="8">
                  <c:v>New Zealand</c:v>
                </c:pt>
                <c:pt idx="9">
                  <c:v>Spain</c:v>
                </c:pt>
                <c:pt idx="10">
                  <c:v>Mexico</c:v>
                </c:pt>
                <c:pt idx="11">
                  <c:v>Denmark</c:v>
                </c:pt>
                <c:pt idx="12">
                  <c:v>France</c:v>
                </c:pt>
                <c:pt idx="13">
                  <c:v>UK</c:v>
                </c:pt>
                <c:pt idx="14">
                  <c:v>Sweden</c:v>
                </c:pt>
                <c:pt idx="15">
                  <c:v>Portugal</c:v>
                </c:pt>
                <c:pt idx="16">
                  <c:v>Turkey</c:v>
                </c:pt>
                <c:pt idx="17">
                  <c:v>Germany</c:v>
                </c:pt>
                <c:pt idx="18">
                  <c:v>Poland</c:v>
                </c:pt>
                <c:pt idx="19">
                  <c:v>Australia</c:v>
                </c:pt>
                <c:pt idx="20">
                  <c:v>Norway</c:v>
                </c:pt>
                <c:pt idx="21">
                  <c:v>Italy</c:v>
                </c:pt>
                <c:pt idx="22">
                  <c:v>Belgium</c:v>
                </c:pt>
                <c:pt idx="23">
                  <c:v>Luxemburg</c:v>
                </c:pt>
                <c:pt idx="24">
                  <c:v>Switzerland</c:v>
                </c:pt>
                <c:pt idx="25">
                  <c:v>Slovenia</c:v>
                </c:pt>
                <c:pt idx="26">
                  <c:v>Slovakia</c:v>
                </c:pt>
                <c:pt idx="27">
                  <c:v>AUSTRIA</c:v>
                </c:pt>
                <c:pt idx="28">
                  <c:v>Finland</c:v>
                </c:pt>
                <c:pt idx="29">
                  <c:v>Czech Republic</c:v>
                </c:pt>
              </c:strCache>
            </c:strRef>
          </c:cat>
          <c:val>
            <c:numRef>
              <c:f>SEK2_Format_2014_D!$C$47:$C$76</c:f>
              <c:numCache>
                <c:formatCode>0%</c:formatCode>
                <c:ptCount val="30"/>
                <c:pt idx="0">
                  <c:v>0</c:v>
                </c:pt>
                <c:pt idx="1">
                  <c:v>5.2107269666579581E-2</c:v>
                </c:pt>
                <c:pt idx="2">
                  <c:v>8.4496699999999994E-2</c:v>
                </c:pt>
                <c:pt idx="3">
                  <c:v>0.17848849999999999</c:v>
                </c:pt>
                <c:pt idx="4">
                  <c:v>0.22949130000000001</c:v>
                </c:pt>
                <c:pt idx="5">
                  <c:v>2.3002800000000042E-2</c:v>
                </c:pt>
                <c:pt idx="6">
                  <c:v>0.26658179999999998</c:v>
                </c:pt>
                <c:pt idx="7">
                  <c:v>0.28154899999999999</c:v>
                </c:pt>
                <c:pt idx="8">
                  <c:v>0.33919080000000001</c:v>
                </c:pt>
                <c:pt idx="9">
                  <c:v>0.33976830000000002</c:v>
                </c:pt>
                <c:pt idx="10">
                  <c:v>0.38134279999999998</c:v>
                </c:pt>
                <c:pt idx="11">
                  <c:v>1.2944000000000245E-3</c:v>
                </c:pt>
                <c:pt idx="12">
                  <c:v>0.31661269999999997</c:v>
                </c:pt>
                <c:pt idx="13">
                  <c:v>0.18613780000000005</c:v>
                </c:pt>
                <c:pt idx="14">
                  <c:v>0.42612169999999999</c:v>
                </c:pt>
                <c:pt idx="15">
                  <c:v>0.45992840000000001</c:v>
                </c:pt>
                <c:pt idx="16">
                  <c:v>0.46380159999999998</c:v>
                </c:pt>
                <c:pt idx="17">
                  <c:v>6.5149600000000016E-2</c:v>
                </c:pt>
                <c:pt idx="18">
                  <c:v>0.49175839999999998</c:v>
                </c:pt>
                <c:pt idx="19">
                  <c:v>0.50531349999999997</c:v>
                </c:pt>
                <c:pt idx="20">
                  <c:v>0.34898870000000004</c:v>
                </c:pt>
                <c:pt idx="21">
                  <c:v>0.56145659999999997</c:v>
                </c:pt>
                <c:pt idx="22">
                  <c:v>0.56171140000000008</c:v>
                </c:pt>
                <c:pt idx="23">
                  <c:v>0.46243420000000002</c:v>
                </c:pt>
                <c:pt idx="24">
                  <c:v>6.4500600000000075E-2</c:v>
                </c:pt>
                <c:pt idx="25">
                  <c:v>0.66802249999999996</c:v>
                </c:pt>
                <c:pt idx="26">
                  <c:v>0.63461819999999991</c:v>
                </c:pt>
                <c:pt idx="27">
                  <c:v>0.36519130000000005</c:v>
                </c:pt>
                <c:pt idx="28">
                  <c:v>0.60180389999999995</c:v>
                </c:pt>
                <c:pt idx="29">
                  <c:v>0.66949189999999992</c:v>
                </c:pt>
              </c:numCache>
            </c:numRef>
          </c:val>
        </c:ser>
        <c:ser>
          <c:idx val="2"/>
          <c:order val="2"/>
          <c:tx>
            <c:strRef>
              <c:f>SEK2_Format_2014_D!$D$46</c:f>
              <c:strCache>
                <c:ptCount val="1"/>
                <c:pt idx="0">
                  <c:v>Vocational of which combined school- and work-based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invertIfNegative val="0"/>
          <c:cat>
            <c:strRef>
              <c:f>SEK2_Format_2014_D!$A$47:$A$76</c:f>
              <c:strCache>
                <c:ptCount val="30"/>
                <c:pt idx="0">
                  <c:v>Ireland</c:v>
                </c:pt>
                <c:pt idx="1">
                  <c:v>Canada</c:v>
                </c:pt>
                <c:pt idx="2">
                  <c:v>Brasil</c:v>
                </c:pt>
                <c:pt idx="3">
                  <c:v>Korea</c:v>
                </c:pt>
                <c:pt idx="4">
                  <c:v>Japan</c:v>
                </c:pt>
                <c:pt idx="5">
                  <c:v>Hungary</c:v>
                </c:pt>
                <c:pt idx="6">
                  <c:v>Lithuania</c:v>
                </c:pt>
                <c:pt idx="7">
                  <c:v>Greece</c:v>
                </c:pt>
                <c:pt idx="8">
                  <c:v>New Zealand</c:v>
                </c:pt>
                <c:pt idx="9">
                  <c:v>Spain</c:v>
                </c:pt>
                <c:pt idx="10">
                  <c:v>Mexico</c:v>
                </c:pt>
                <c:pt idx="11">
                  <c:v>Denmark</c:v>
                </c:pt>
                <c:pt idx="12">
                  <c:v>France</c:v>
                </c:pt>
                <c:pt idx="13">
                  <c:v>UK</c:v>
                </c:pt>
                <c:pt idx="14">
                  <c:v>Sweden</c:v>
                </c:pt>
                <c:pt idx="15">
                  <c:v>Portugal</c:v>
                </c:pt>
                <c:pt idx="16">
                  <c:v>Turkey</c:v>
                </c:pt>
                <c:pt idx="17">
                  <c:v>Germany</c:v>
                </c:pt>
                <c:pt idx="18">
                  <c:v>Poland</c:v>
                </c:pt>
                <c:pt idx="19">
                  <c:v>Australia</c:v>
                </c:pt>
                <c:pt idx="20">
                  <c:v>Norway</c:v>
                </c:pt>
                <c:pt idx="21">
                  <c:v>Italy</c:v>
                </c:pt>
                <c:pt idx="22">
                  <c:v>Belgium</c:v>
                </c:pt>
                <c:pt idx="23">
                  <c:v>Luxemburg</c:v>
                </c:pt>
                <c:pt idx="24">
                  <c:v>Switzerland</c:v>
                </c:pt>
                <c:pt idx="25">
                  <c:v>Slovenia</c:v>
                </c:pt>
                <c:pt idx="26">
                  <c:v>Slovakia</c:v>
                </c:pt>
                <c:pt idx="27">
                  <c:v>AUSTRIA</c:v>
                </c:pt>
                <c:pt idx="28">
                  <c:v>Finland</c:v>
                </c:pt>
                <c:pt idx="29">
                  <c:v>Czech Republic</c:v>
                </c:pt>
              </c:strCache>
            </c:strRef>
          </c:cat>
          <c:val>
            <c:numRef>
              <c:f>SEK2_Format_2014_D!$D$47:$D$76</c:f>
              <c:numCache>
                <c:formatCode>0%</c:formatCode>
                <c:ptCount val="3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0.22769279999999997</c:v>
                </c:pt>
                <c:pt idx="6">
                  <c:v>0</c:v>
                </c:pt>
                <c:pt idx="7">
                  <c:v>3.3026100000000003E-2</c:v>
                </c:pt>
                <c:pt idx="8">
                  <c:v>0</c:v>
                </c:pt>
                <c:pt idx="9">
                  <c:v>4.3860000000000001E-3</c:v>
                </c:pt>
                <c:pt idx="10">
                  <c:v>0</c:v>
                </c:pt>
                <c:pt idx="11">
                  <c:v>0.42033789999999999</c:v>
                </c:pt>
                <c:pt idx="12">
                  <c:v>0.1100511</c:v>
                </c:pt>
                <c:pt idx="13">
                  <c:v>0.2406084</c:v>
                </c:pt>
                <c:pt idx="14">
                  <c:v>1.1122699999999999E-2</c:v>
                </c:pt>
                <c:pt idx="15">
                  <c:v>0</c:v>
                </c:pt>
                <c:pt idx="16">
                  <c:v>0</c:v>
                </c:pt>
                <c:pt idx="17">
                  <c:v>0.41267759999999998</c:v>
                </c:pt>
                <c:pt idx="18">
                  <c:v>0</c:v>
                </c:pt>
                <c:pt idx="19">
                  <c:v>0</c:v>
                </c:pt>
                <c:pt idx="20">
                  <c:v>0.1584508</c:v>
                </c:pt>
                <c:pt idx="21">
                  <c:v>0</c:v>
                </c:pt>
                <c:pt idx="22">
                  <c:v>3.52016E-2</c:v>
                </c:pt>
                <c:pt idx="23">
                  <c:v>0.13556599999999999</c:v>
                </c:pt>
                <c:pt idx="24">
                  <c:v>0.59241670000000002</c:v>
                </c:pt>
                <c:pt idx="25">
                  <c:v>0</c:v>
                </c:pt>
                <c:pt idx="26">
                  <c:v>5.52734E-2</c:v>
                </c:pt>
                <c:pt idx="27">
                  <c:v>0.3328103</c:v>
                </c:pt>
                <c:pt idx="28">
                  <c:v>0.10201929999999999</c:v>
                </c:pt>
                <c:pt idx="29">
                  <c:v>6.4659400000000006E-2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2765696"/>
        <c:axId val="212767872"/>
      </c:barChart>
      <c:catAx>
        <c:axId val="212765696"/>
        <c:scaling>
          <c:orientation val="minMax"/>
        </c:scaling>
        <c:delete val="0"/>
        <c:axPos val="b"/>
        <c:title>
          <c:tx>
            <c:strRef>
              <c:f>SEK2_Format_2014_D!$A$44</c:f>
              <c:strCache>
                <c:ptCount val="1"/>
                <c:pt idx="0">
                  <c:v>Quelle: Education at a Glance 2016, Indicator C1, Table C1.3a. (2014)</c:v>
                </c:pt>
              </c:strCache>
            </c:strRef>
          </c:tx>
          <c:layout>
            <c:manualLayout>
              <c:xMode val="edge"/>
              <c:yMode val="edge"/>
              <c:x val="0.19982222222222223"/>
              <c:y val="0.9522846153846154"/>
            </c:manualLayout>
          </c:layout>
          <c:overlay val="0"/>
          <c:txPr>
            <a:bodyPr/>
            <a:lstStyle/>
            <a:p>
              <a:pPr>
                <a:defRPr sz="900" b="0"/>
              </a:pPr>
              <a:endParaRPr lang="de-DE"/>
            </a:p>
          </c:txPr>
        </c:title>
        <c:majorTickMark val="out"/>
        <c:minorTickMark val="none"/>
        <c:tickLblPos val="nextTo"/>
        <c:crossAx val="212767872"/>
        <c:crosses val="autoZero"/>
        <c:auto val="1"/>
        <c:lblAlgn val="ctr"/>
        <c:lblOffset val="100"/>
        <c:noMultiLvlLbl val="0"/>
      </c:catAx>
      <c:valAx>
        <c:axId val="212767872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spPr>
          <a:ln>
            <a:noFill/>
          </a:ln>
        </c:spPr>
        <c:crossAx val="212765696"/>
        <c:crosses val="autoZero"/>
        <c:crossBetween val="between"/>
        <c:majorUnit val="0.2"/>
      </c:valAx>
      <c:spPr>
        <a:solidFill>
          <a:srgbClr val="F2F2F2"/>
        </a:solidFill>
      </c:spPr>
    </c:plotArea>
    <c:legend>
      <c:legendPos val="t"/>
      <c:layout>
        <c:manualLayout>
          <c:xMode val="edge"/>
          <c:yMode val="edge"/>
          <c:x val="8.0537878787878565E-3"/>
          <c:y val="7.9375000000000001E-2"/>
          <c:w val="0.57819785353535358"/>
          <c:h val="9.419423076923078E-2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100"/>
          </a:pPr>
          <a:endParaRPr lang="de-DE"/>
        </a:p>
      </c:txPr>
    </c:legend>
    <c:plotVisOnly val="1"/>
    <c:dispBlanksAs val="gap"/>
    <c:showDLblsOverMax val="0"/>
  </c:chart>
  <c:spPr>
    <a:solidFill>
      <a:srgbClr val="F2F2F2"/>
    </a:solidFill>
    <a:ln>
      <a:noFill/>
    </a:ln>
  </c:spPr>
  <c:txPr>
    <a:bodyPr/>
    <a:lstStyle/>
    <a:p>
      <a:pPr>
        <a:defRPr sz="900">
          <a:latin typeface="Arial" panose="020B0604020202020204" pitchFamily="34" charset="0"/>
          <a:cs typeface="Arial" panose="020B0604020202020204" pitchFamily="34" charset="0"/>
        </a:defRPr>
      </a:pPr>
      <a:endParaRPr lang="de-D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DDAAED08-929C-42FE-A21A-FBF474D3A7A8}" type="datetimeFigureOut">
              <a:rPr lang="de-AT" smtClean="0"/>
              <a:t>10.06.2018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446C159C-DBE0-4431-8C6C-DDA43339487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99252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64169" lvl="1" indent="-181137">
              <a:buFontTx/>
              <a:buChar char="-"/>
            </a:pPr>
            <a:endParaRPr lang="de-AT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A6618-65F1-4C49-A24D-1F95E06E980E}" type="slidenum">
              <a:rPr lang="en-GB" smtClean="0">
                <a:solidFill>
                  <a:prstClr val="black"/>
                </a:solidFill>
              </a:rPr>
              <a:pPr/>
              <a:t>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297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 lang="de-DE" sz="2800" b="1" noProof="0" dirty="0" smtClean="0">
                <a:solidFill>
                  <a:srgbClr val="1E4D85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de-DE" noProof="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000"/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  <a:endParaRPr lang="de-DE" noProof="0" dirty="0" smtClean="0"/>
          </a:p>
        </p:txBody>
      </p:sp>
      <p:pic>
        <p:nvPicPr>
          <p:cNvPr id="8196" name="Picture 4" descr="ibw_logo4c_300dpi_rgb_pri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34939"/>
            <a:ext cx="247650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50825" y="6530976"/>
            <a:ext cx="8785225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de-DE" sz="1300">
                <a:solidFill>
                  <a:srgbClr val="1E4D85"/>
                </a:solidFill>
                <a:cs typeface="Arial" charset="0"/>
              </a:rPr>
              <a:t>FORSCHUNG UND ENTWICKLUNG AN DEN SCHNITTSTELLEN BILDUNG, WIRTSCHAFT UND QUALIFIKATION</a:t>
            </a:r>
          </a:p>
        </p:txBody>
      </p:sp>
    </p:spTree>
    <p:extLst>
      <p:ext uri="{BB962C8B-B14F-4D97-AF65-F5344CB8AC3E}">
        <p14:creationId xmlns:p14="http://schemas.microsoft.com/office/powerpoint/2010/main" val="3496344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12481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77025" y="274638"/>
            <a:ext cx="2071688" cy="580866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2" y="274638"/>
            <a:ext cx="6067425" cy="5808663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5445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lang="de-AT" sz="2800" b="1" dirty="0">
                <a:solidFill>
                  <a:srgbClr val="1E4D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Wingdings" pitchFamily="2" charset="2"/>
              <a:buChar char="ü"/>
              <a:defRPr sz="1800"/>
            </a:lvl1pPr>
            <a:lvl2pPr marL="742950" indent="-285750">
              <a:buFont typeface="Wingdings" pitchFamily="2" charset="2"/>
              <a:buChar char="§"/>
              <a:defRPr sz="1600"/>
            </a:lvl2pPr>
            <a:lvl3pPr marL="1143000" indent="-228600">
              <a:buFont typeface="Symbol" pitchFamily="18" charset="2"/>
              <a:buChar char="-"/>
              <a:defRPr sz="1400"/>
            </a:lvl3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59513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33233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19113" y="155733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10113" y="155733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61996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2838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94529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7154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951698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61306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9113" y="1557337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pic>
        <p:nvPicPr>
          <p:cNvPr id="7172" name="Picture 4" descr="ibw_logo4c_300dpi_rgb_prin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34939"/>
            <a:ext cx="247650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70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bw.a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2636912"/>
            <a:ext cx="8229600" cy="1143000"/>
          </a:xfrm>
        </p:spPr>
        <p:txBody>
          <a:bodyPr/>
          <a:lstStyle/>
          <a:p>
            <a:pPr algn="ctr"/>
            <a:r>
              <a:rPr lang="de-AT" dirty="0" smtClean="0"/>
              <a:t>Work </a:t>
            </a:r>
            <a:r>
              <a:rPr lang="de-AT" dirty="0" err="1" smtClean="0"/>
              <a:t>based</a:t>
            </a:r>
            <a:r>
              <a:rPr lang="de-AT" dirty="0" smtClean="0"/>
              <a:t> </a:t>
            </a:r>
            <a:r>
              <a:rPr lang="de-AT" dirty="0" err="1" smtClean="0"/>
              <a:t>learning</a:t>
            </a:r>
            <a:r>
              <a:rPr lang="de-AT" dirty="0" smtClean="0"/>
              <a:t>: a </a:t>
            </a:r>
            <a:r>
              <a:rPr lang="de-AT" dirty="0" err="1" smtClean="0"/>
              <a:t>road</a:t>
            </a:r>
            <a:r>
              <a:rPr lang="de-AT" dirty="0" smtClean="0"/>
              <a:t> </a:t>
            </a:r>
            <a:r>
              <a:rPr lang="de-AT" dirty="0" err="1" smtClean="0"/>
              <a:t>to</a:t>
            </a:r>
            <a:r>
              <a:rPr lang="de-AT" dirty="0" smtClean="0"/>
              <a:t> </a:t>
            </a:r>
            <a:r>
              <a:rPr lang="de-AT" dirty="0" err="1" smtClean="0"/>
              <a:t>opportunities</a:t>
            </a:r>
            <a:r>
              <a:rPr lang="de-AT" dirty="0" smtClean="0"/>
              <a:t/>
            </a:r>
            <a:br>
              <a:rPr lang="de-AT" dirty="0" smtClean="0"/>
            </a:br>
            <a:r>
              <a:rPr lang="de-AT" dirty="0"/>
              <a:t/>
            </a:r>
            <a:br>
              <a:rPr lang="de-AT" dirty="0"/>
            </a:br>
            <a:r>
              <a:rPr lang="de-AT" sz="1800" b="0" dirty="0" smtClean="0">
                <a:solidFill>
                  <a:schemeClr val="tx1"/>
                </a:solidFill>
              </a:rPr>
              <a:t>Thomas Mayr </a:t>
            </a:r>
            <a:br>
              <a:rPr lang="de-AT" sz="1800" b="0" dirty="0" smtClean="0">
                <a:solidFill>
                  <a:schemeClr val="tx1"/>
                </a:solidFill>
              </a:rPr>
            </a:br>
            <a:r>
              <a:rPr lang="de-AT" sz="1800" b="0" dirty="0" err="1" smtClean="0">
                <a:solidFill>
                  <a:schemeClr val="tx1"/>
                </a:solidFill>
              </a:rPr>
              <a:t>Belgrade</a:t>
            </a:r>
            <a:r>
              <a:rPr lang="de-AT" sz="1800" b="0" dirty="0" smtClean="0">
                <a:solidFill>
                  <a:schemeClr val="tx1"/>
                </a:solidFill>
              </a:rPr>
              <a:t>, 12 June 2018</a:t>
            </a:r>
            <a:endParaRPr lang="de-AT" sz="1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73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4820910"/>
              </p:ext>
            </p:extLst>
          </p:nvPr>
        </p:nvGraphicFramePr>
        <p:xfrm>
          <a:off x="611560" y="1484784"/>
          <a:ext cx="820891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hteck 2"/>
          <p:cNvSpPr/>
          <p:nvPr/>
        </p:nvSpPr>
        <p:spPr>
          <a:xfrm>
            <a:off x="755576" y="404664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1E4D85"/>
                </a:solidFill>
              </a:rPr>
              <a:t>Great differences in the prevalence of VET and of work based training across the OECD</a:t>
            </a:r>
            <a:endParaRPr lang="en-GB" b="1" dirty="0">
              <a:solidFill>
                <a:srgbClr val="1E4D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00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5842992" cy="1143000"/>
          </a:xfrm>
        </p:spPr>
        <p:txBody>
          <a:bodyPr/>
          <a:lstStyle/>
          <a:p>
            <a:r>
              <a:rPr lang="en-GB" sz="1800" dirty="0" smtClean="0"/>
              <a:t>Dual VET </a:t>
            </a:r>
            <a:r>
              <a:rPr lang="en-GB" sz="1800" dirty="0"/>
              <a:t>works: average rates of youth unemployment and type of education and training </a:t>
            </a:r>
            <a:r>
              <a:rPr lang="en-GB" sz="1800" dirty="0" smtClean="0"/>
              <a:t>2007-2016</a:t>
            </a:r>
            <a:endParaRPr lang="de-AT" sz="1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65045"/>
            <a:ext cx="8836616" cy="5262123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5" name="Textfeld 4"/>
          <p:cNvSpPr txBox="1"/>
          <p:nvPr/>
        </p:nvSpPr>
        <p:spPr>
          <a:xfrm>
            <a:off x="527355" y="6627168"/>
            <a:ext cx="49685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 smtClean="0">
                <a:latin typeface="+mn-lt"/>
              </a:rPr>
              <a:t>Source: OECD &amp; </a:t>
            </a:r>
            <a:r>
              <a:rPr lang="de-AT" sz="900" dirty="0" err="1" smtClean="0">
                <a:latin typeface="+mn-lt"/>
              </a:rPr>
              <a:t>Eurostat</a:t>
            </a:r>
            <a:r>
              <a:rPr lang="de-AT" sz="900" dirty="0" smtClean="0">
                <a:latin typeface="+mn-lt"/>
              </a:rPr>
              <a:t> </a:t>
            </a:r>
            <a:r>
              <a:rPr lang="de-AT" sz="900" dirty="0" err="1" smtClean="0">
                <a:latin typeface="+mn-lt"/>
              </a:rPr>
              <a:t>data</a:t>
            </a:r>
            <a:r>
              <a:rPr lang="de-AT" sz="900" dirty="0" smtClean="0">
                <a:latin typeface="+mn-lt"/>
              </a:rPr>
              <a:t>; </a:t>
            </a:r>
            <a:r>
              <a:rPr lang="de-AT" sz="900" dirty="0" err="1" smtClean="0">
                <a:latin typeface="+mn-lt"/>
              </a:rPr>
              <a:t>for</a:t>
            </a:r>
            <a:r>
              <a:rPr lang="de-AT" sz="900" dirty="0" smtClean="0">
                <a:latin typeface="+mn-lt"/>
              </a:rPr>
              <a:t> </a:t>
            </a:r>
            <a:r>
              <a:rPr lang="de-AT" sz="900" dirty="0" err="1" smtClean="0">
                <a:latin typeface="+mn-lt"/>
              </a:rPr>
              <a:t>Serbia</a:t>
            </a:r>
            <a:r>
              <a:rPr lang="de-AT" sz="900" dirty="0" smtClean="0">
                <a:latin typeface="+mn-lt"/>
              </a:rPr>
              <a:t>: Trading Economics</a:t>
            </a:r>
            <a:endParaRPr lang="en-GB" sz="9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3915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/>
          <p:cNvGrpSpPr/>
          <p:nvPr/>
        </p:nvGrpSpPr>
        <p:grpSpPr>
          <a:xfrm>
            <a:off x="591837" y="1412776"/>
            <a:ext cx="8299048" cy="5222611"/>
            <a:chOff x="591837" y="1412776"/>
            <a:chExt cx="8299048" cy="5222611"/>
          </a:xfrm>
        </p:grpSpPr>
        <p:pic>
          <p:nvPicPr>
            <p:cNvPr id="4100" name="Picture 4" descr="P:\GEMEINSAME DOKUMENTE\Markus\bilder\Fotolia_48985793_L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918" y="1412776"/>
              <a:ext cx="3673967" cy="2448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9" name="Picture 3" descr="P:\GEMEINSAME DOKUMENTE\Markus\bilder\Neuer Ordner\Fotolia_64671706_L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5" y="3861048"/>
              <a:ext cx="4174869" cy="2774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8" name="Picture 2" descr="P:\GEMEINSAME DOKUMENTE\Markus\bilder\Neuer Ordner\Fotolia_18167985_XXL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837" y="1412776"/>
              <a:ext cx="4644516" cy="30963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6596701" cy="1143000"/>
          </a:xfrm>
        </p:spPr>
        <p:txBody>
          <a:bodyPr/>
          <a:lstStyle/>
          <a:p>
            <a:r>
              <a:rPr lang="de-AT" sz="1800" dirty="0" err="1"/>
              <a:t>Challenges</a:t>
            </a:r>
            <a:r>
              <a:rPr lang="de-AT" sz="1800" dirty="0"/>
              <a:t> </a:t>
            </a:r>
            <a:r>
              <a:rPr lang="de-AT" sz="1800" dirty="0" err="1"/>
              <a:t>and</a:t>
            </a:r>
            <a:r>
              <a:rPr lang="de-AT" sz="1800" dirty="0"/>
              <a:t> </a:t>
            </a:r>
            <a:r>
              <a:rPr lang="de-AT" sz="1800" dirty="0" err="1"/>
              <a:t>main</a:t>
            </a:r>
            <a:r>
              <a:rPr lang="de-AT" sz="1800" dirty="0"/>
              <a:t> </a:t>
            </a:r>
            <a:r>
              <a:rPr lang="de-AT" sz="1800" dirty="0" err="1"/>
              <a:t>policy</a:t>
            </a:r>
            <a:r>
              <a:rPr lang="de-AT" sz="1800" dirty="0"/>
              <a:t> </a:t>
            </a:r>
            <a:r>
              <a:rPr lang="de-AT" sz="1800" dirty="0" err="1"/>
              <a:t>questions</a:t>
            </a:r>
            <a:endParaRPr lang="de-AT" sz="1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4483" y="1412777"/>
            <a:ext cx="8316401" cy="5222610"/>
          </a:xfrm>
          <a:solidFill>
            <a:schemeClr val="bg1">
              <a:alpha val="75000"/>
            </a:schemeClr>
          </a:solidFill>
        </p:spPr>
        <p:txBody>
          <a:bodyPr/>
          <a:lstStyle/>
          <a:p>
            <a:pPr marL="0" indent="0">
              <a:buNone/>
            </a:pPr>
            <a:endParaRPr lang="de-AT" b="1" dirty="0" smtClean="0">
              <a:solidFill>
                <a:srgbClr val="1E4D85"/>
              </a:solidFill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AT" b="1" dirty="0">
              <a:solidFill>
                <a:srgbClr val="1E4D85"/>
              </a:solidFill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AT" b="1" dirty="0" smtClean="0">
              <a:solidFill>
                <a:srgbClr val="1E4D85"/>
              </a:solidFill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AT" b="1" dirty="0">
              <a:solidFill>
                <a:srgbClr val="1E4D85"/>
              </a:solidFill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AT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 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How to make 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dual VET 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attractive for individuals?</a:t>
            </a:r>
          </a:p>
          <a:p>
            <a:endParaRPr lang="en-GB" sz="2800" b="1" dirty="0" smtClean="0">
              <a:solidFill>
                <a:srgbClr val="1E4D85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 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How to make it attractive for companies to engage 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in dual 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VET?  </a:t>
            </a:r>
            <a:endParaRPr lang="en-GB" b="1" dirty="0">
              <a:solidFill>
                <a:srgbClr val="1E4D85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5685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/>
          <p:cNvGrpSpPr/>
          <p:nvPr/>
        </p:nvGrpSpPr>
        <p:grpSpPr>
          <a:xfrm>
            <a:off x="597307" y="1134886"/>
            <a:ext cx="8452859" cy="5204595"/>
            <a:chOff x="597307" y="1134886"/>
            <a:chExt cx="8452859" cy="5204595"/>
          </a:xfrm>
        </p:grpSpPr>
        <p:pic>
          <p:nvPicPr>
            <p:cNvPr id="2050" name="Picture 2" descr="P:\GEMEINSAME DOKUMENTE\Fotos Fotowettbewerbe\fw08\164_DSCN217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308" y="1134886"/>
              <a:ext cx="3481192" cy="26108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" name="Gruppieren 1"/>
            <p:cNvGrpSpPr/>
            <p:nvPr/>
          </p:nvGrpSpPr>
          <p:grpSpPr>
            <a:xfrm>
              <a:off x="597307" y="1152079"/>
              <a:ext cx="8452859" cy="5187402"/>
              <a:chOff x="597307" y="1152079"/>
              <a:chExt cx="8452859" cy="5187402"/>
            </a:xfrm>
          </p:grpSpPr>
          <p:pic>
            <p:nvPicPr>
              <p:cNvPr id="2051" name="Picture 3" descr="P:\GEMEINSAME DOKUMENTE\Fotos Fotowettbewerbe\fw08\74_Telekom_Videowall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10347" y="1899544"/>
                <a:ext cx="2939819" cy="22048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" name="Gruppieren 10"/>
              <p:cNvGrpSpPr/>
              <p:nvPr/>
            </p:nvGrpSpPr>
            <p:grpSpPr>
              <a:xfrm>
                <a:off x="597307" y="1152079"/>
                <a:ext cx="6615835" cy="5187402"/>
                <a:chOff x="680312" y="1412775"/>
                <a:chExt cx="6615835" cy="5187402"/>
              </a:xfrm>
            </p:grpSpPr>
            <p:pic>
              <p:nvPicPr>
                <p:cNvPr id="5" name="Picture 3" descr="P:\GEMEINSAME DOKUMENTE\Fotos Fotowettbewerbe\fw08\351_Teresa Felberbauer_04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61505" y="1412775"/>
                  <a:ext cx="2031848" cy="3048193"/>
                </a:xfrm>
                <a:prstGeom prst="rect">
                  <a:avLst/>
                </a:prstGeom>
                <a:solidFill>
                  <a:schemeClr val="bg1">
                    <a:alpha val="80000"/>
                  </a:schemeClr>
                </a:solidFill>
                <a:extLst/>
              </p:spPr>
            </p:pic>
            <p:pic>
              <p:nvPicPr>
                <p:cNvPr id="6" name="Picture 3" descr="P:\GEMEINSAME DOKUMENTE\BIC_Fotos\fotowettbewerbe\fw09\20 Manuel_Ata.jpg"/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409" b="2738"/>
                <a:stretch/>
              </p:blipFill>
              <p:spPr bwMode="auto">
                <a:xfrm>
                  <a:off x="3911771" y="4365104"/>
                  <a:ext cx="3384376" cy="2235073"/>
                </a:xfrm>
                <a:prstGeom prst="rect">
                  <a:avLst/>
                </a:prstGeom>
                <a:solidFill>
                  <a:schemeClr val="bg1">
                    <a:alpha val="80000"/>
                  </a:schemeClr>
                </a:solidFill>
                <a:extLst/>
              </p:spPr>
            </p:pic>
            <p:pic>
              <p:nvPicPr>
                <p:cNvPr id="7" name="Picture 2" descr="P:\GEMEINSAME DOKUMENTE\Markus\bilder\Neuer Ordner\Fotolia_39129862_L.jpg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80312" y="3727925"/>
                  <a:ext cx="3228079" cy="2184102"/>
                </a:xfrm>
                <a:prstGeom prst="rect">
                  <a:avLst/>
                </a:prstGeom>
                <a:solidFill>
                  <a:schemeClr val="bg1">
                    <a:alpha val="80000"/>
                  </a:schemeClr>
                </a:solidFill>
                <a:extLst/>
              </p:spPr>
            </p:pic>
          </p:grpSp>
        </p:grpSp>
      </p:grpSp>
      <p:sp>
        <p:nvSpPr>
          <p:cNvPr id="16" name="Titel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800" dirty="0" smtClean="0"/>
              <a:t>Relevant dimensions of work </a:t>
            </a:r>
            <a:r>
              <a:rPr lang="en-GB" sz="1800" dirty="0" smtClean="0"/>
              <a:t>based learning</a:t>
            </a:r>
            <a:endParaRPr lang="en-GB" sz="1800" dirty="0"/>
          </a:p>
        </p:txBody>
      </p:sp>
      <p:sp>
        <p:nvSpPr>
          <p:cNvPr id="15" name="Inhaltsplatzhalter 2"/>
          <p:cNvSpPr txBox="1">
            <a:spLocks/>
          </p:cNvSpPr>
          <p:nvPr/>
        </p:nvSpPr>
        <p:spPr bwMode="auto">
          <a:xfrm>
            <a:off x="566952" y="1134886"/>
            <a:ext cx="8483214" cy="529020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Symbol" pitchFamily="18" charset="2"/>
              <a:buChar char="-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GB" sz="1500" b="1" dirty="0">
                <a:solidFill>
                  <a:srgbClr val="1E4D85"/>
                </a:solidFill>
                <a:sym typeface="Wingdings" panose="05000000000000000000" pitchFamily="2" charset="2"/>
              </a:rPr>
              <a:t></a:t>
            </a:r>
            <a:r>
              <a:rPr lang="en-GB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>
                <a:solidFill>
                  <a:srgbClr val="1E4D85"/>
                </a:solidFill>
                <a:sym typeface="Wingdings" panose="05000000000000000000" pitchFamily="2" charset="2"/>
              </a:rPr>
              <a:t>r</a:t>
            </a:r>
            <a:r>
              <a:rPr lang="en-GB" sz="1500" b="1" dirty="0" smtClean="0">
                <a:solidFill>
                  <a:srgbClr val="1E4D85"/>
                </a:solidFill>
              </a:rPr>
              <a:t>esponsiveness to companies’ skills needs</a:t>
            </a:r>
          </a:p>
          <a:p>
            <a:pPr lvl="1"/>
            <a:r>
              <a:rPr lang="en-GB" sz="1500" b="1" dirty="0">
                <a:solidFill>
                  <a:srgbClr val="1E4D85"/>
                </a:solidFill>
              </a:rPr>
              <a:t>s</a:t>
            </a:r>
            <a:r>
              <a:rPr lang="en-GB" sz="1500" b="1" dirty="0" smtClean="0">
                <a:solidFill>
                  <a:srgbClr val="1E4D85"/>
                </a:solidFill>
              </a:rPr>
              <a:t>upply led approach </a:t>
            </a:r>
            <a:r>
              <a:rPr lang="en-GB" sz="1500" b="1" dirty="0" smtClean="0">
                <a:solidFill>
                  <a:srgbClr val="1E4D85"/>
                </a:solidFill>
              </a:rPr>
              <a:t>versus </a:t>
            </a:r>
            <a:r>
              <a:rPr lang="en-GB" sz="1500" b="1" dirty="0" smtClean="0">
                <a:solidFill>
                  <a:srgbClr val="1E4D85"/>
                </a:solidFill>
              </a:rPr>
              <a:t>demand led approach </a:t>
            </a:r>
          </a:p>
          <a:p>
            <a:pPr marL="0" indent="0">
              <a:buFont typeface="Wingdings" pitchFamily="2" charset="2"/>
              <a:buNone/>
            </a:pPr>
            <a:endParaRPr lang="en-GB" sz="1500" b="1" dirty="0">
              <a:solidFill>
                <a:srgbClr val="1E4D85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 b</a:t>
            </a:r>
            <a:r>
              <a:rPr lang="en-GB" sz="1500" b="1" dirty="0" smtClean="0">
                <a:solidFill>
                  <a:srgbClr val="1E4D85"/>
                </a:solidFill>
              </a:rPr>
              <a:t>usiness case for companies</a:t>
            </a:r>
          </a:p>
          <a:p>
            <a:pPr lvl="1"/>
            <a:r>
              <a:rPr lang="en-GB" sz="1500" b="1" dirty="0" smtClean="0">
                <a:solidFill>
                  <a:srgbClr val="1E4D85"/>
                </a:solidFill>
              </a:rPr>
              <a:t>catalysts: institutions and governance structures that allow “co-ownership</a:t>
            </a:r>
            <a:r>
              <a:rPr lang="en-GB" sz="1500" b="1" dirty="0" smtClean="0">
                <a:solidFill>
                  <a:srgbClr val="1E4D85"/>
                </a:solidFill>
              </a:rPr>
              <a:t>”;</a:t>
            </a:r>
          </a:p>
          <a:p>
            <a:pPr lvl="1"/>
            <a:r>
              <a:rPr lang="en-GB" sz="1500" b="1" dirty="0">
                <a:solidFill>
                  <a:srgbClr val="1E4D85"/>
                </a:solidFill>
              </a:rPr>
              <a:t>company perspective in qualification </a:t>
            </a:r>
            <a:r>
              <a:rPr lang="en-GB" sz="1500" b="1" dirty="0" smtClean="0">
                <a:solidFill>
                  <a:srgbClr val="1E4D85"/>
                </a:solidFill>
              </a:rPr>
              <a:t>design</a:t>
            </a:r>
            <a:endParaRPr lang="en-GB" sz="1500" b="1" dirty="0" smtClean="0">
              <a:solidFill>
                <a:srgbClr val="1E4D85"/>
              </a:solidFill>
            </a:endParaRPr>
          </a:p>
          <a:p>
            <a:pPr lvl="1"/>
            <a:r>
              <a:rPr lang="en-GB" sz="1500" b="1" dirty="0" smtClean="0">
                <a:solidFill>
                  <a:srgbClr val="1E4D85"/>
                </a:solidFill>
              </a:rPr>
              <a:t>practical </a:t>
            </a:r>
            <a:r>
              <a:rPr lang="en-GB" sz="1500" b="1" dirty="0" smtClean="0">
                <a:solidFill>
                  <a:srgbClr val="1E4D85"/>
                </a:solidFill>
              </a:rPr>
              <a:t>and financial support for companies</a:t>
            </a:r>
          </a:p>
          <a:p>
            <a:endParaRPr lang="en-GB" sz="1500" b="1" dirty="0">
              <a:solidFill>
                <a:srgbClr val="1E4D85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s</a:t>
            </a:r>
            <a:r>
              <a:rPr lang="en-GB" sz="1500" b="1" dirty="0" smtClean="0">
                <a:solidFill>
                  <a:srgbClr val="1E4D85"/>
                </a:solidFill>
              </a:rPr>
              <a:t>tandards </a:t>
            </a:r>
            <a:r>
              <a:rPr lang="en-GB" sz="1500" b="1" dirty="0">
                <a:solidFill>
                  <a:srgbClr val="1E4D85"/>
                </a:solidFill>
              </a:rPr>
              <a:t>and qualifications</a:t>
            </a:r>
          </a:p>
          <a:p>
            <a:pPr lvl="1"/>
            <a:r>
              <a:rPr lang="en-GB" sz="1500" b="1" dirty="0">
                <a:solidFill>
                  <a:srgbClr val="1E4D85"/>
                </a:solidFill>
              </a:rPr>
              <a:t>professions versus </a:t>
            </a:r>
            <a:r>
              <a:rPr lang="en-GB" sz="1500" b="1" dirty="0" smtClean="0">
                <a:solidFill>
                  <a:srgbClr val="1E4D85"/>
                </a:solidFill>
              </a:rPr>
              <a:t>jobs</a:t>
            </a:r>
          </a:p>
          <a:p>
            <a:pPr marL="0" indent="0">
              <a:buFont typeface="Wingdings" pitchFamily="2" charset="2"/>
              <a:buNone/>
            </a:pPr>
            <a:endParaRPr lang="en-GB" sz="1500" b="1" dirty="0">
              <a:solidFill>
                <a:srgbClr val="1E4D85"/>
              </a:solidFill>
              <a:sym typeface="Wingdings" panose="05000000000000000000" pitchFamily="2" charset="2"/>
            </a:endParaRPr>
          </a:p>
          <a:p>
            <a:pPr marL="0" indent="0">
              <a:buFont typeface="Wingdings" pitchFamily="2" charset="2"/>
              <a:buNone/>
            </a:pP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 t</a:t>
            </a:r>
            <a:r>
              <a:rPr lang="en-GB" sz="1500" b="1" dirty="0" smtClean="0">
                <a:solidFill>
                  <a:srgbClr val="1E4D85"/>
                </a:solidFill>
              </a:rPr>
              <a:t>he </a:t>
            </a:r>
            <a:r>
              <a:rPr lang="en-GB" sz="1500" b="1" dirty="0">
                <a:solidFill>
                  <a:srgbClr val="1E4D85"/>
                </a:solidFill>
              </a:rPr>
              <a:t>place of VET in the overall education </a:t>
            </a:r>
            <a:r>
              <a:rPr lang="en-GB" sz="1500" b="1" dirty="0" smtClean="0">
                <a:solidFill>
                  <a:srgbClr val="1E4D85"/>
                </a:solidFill>
              </a:rPr>
              <a:t>system </a:t>
            </a:r>
            <a:endParaRPr lang="en-GB" sz="1500" b="1" dirty="0">
              <a:solidFill>
                <a:srgbClr val="1E4D85"/>
              </a:solidFill>
            </a:endParaRPr>
          </a:p>
          <a:p>
            <a:pPr lvl="1"/>
            <a:r>
              <a:rPr lang="en-GB" sz="1500" b="1" dirty="0">
                <a:solidFill>
                  <a:srgbClr val="1E4D85"/>
                </a:solidFill>
              </a:rPr>
              <a:t>d</a:t>
            </a:r>
            <a:r>
              <a:rPr lang="en-GB" sz="1500" b="1" dirty="0" smtClean="0">
                <a:solidFill>
                  <a:srgbClr val="1E4D85"/>
                </a:solidFill>
              </a:rPr>
              <a:t>ual VET embedde</a:t>
            </a:r>
            <a:r>
              <a:rPr lang="en-GB" sz="1500" b="1" dirty="0" smtClean="0">
                <a:solidFill>
                  <a:srgbClr val="1E4D85"/>
                </a:solidFill>
              </a:rPr>
              <a:t>d in overall education system</a:t>
            </a:r>
            <a:endParaRPr lang="en-GB" sz="1500" b="1" dirty="0" smtClean="0">
              <a:solidFill>
                <a:srgbClr val="1E4D85"/>
              </a:solidFill>
            </a:endParaRPr>
          </a:p>
          <a:p>
            <a:pPr lvl="1"/>
            <a:r>
              <a:rPr lang="en-GB" sz="1500" b="1" dirty="0" smtClean="0">
                <a:solidFill>
                  <a:srgbClr val="1E4D85"/>
                </a:solidFill>
              </a:rPr>
              <a:t>progression routes</a:t>
            </a:r>
            <a:endParaRPr lang="en-GB" sz="1500" b="1" dirty="0" smtClean="0">
              <a:solidFill>
                <a:srgbClr val="1E4D85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GB" sz="1500" b="1" dirty="0" smtClean="0">
              <a:solidFill>
                <a:srgbClr val="1E4D85"/>
              </a:solidFill>
              <a:sym typeface="Wingdings" panose="05000000000000000000" pitchFamily="2" charset="2"/>
            </a:endParaRPr>
          </a:p>
          <a:p>
            <a:pPr marL="0" indent="0">
              <a:buFont typeface="Wingdings" pitchFamily="2" charset="2"/>
              <a:buNone/>
            </a:pP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 mechanisms of quality assurance</a:t>
            </a:r>
          </a:p>
          <a:p>
            <a:pPr lvl="1"/>
            <a:r>
              <a:rPr lang="en-GB" sz="1500" b="1" dirty="0">
                <a:solidFill>
                  <a:srgbClr val="1E4D85"/>
                </a:solidFill>
                <a:sym typeface="Wingdings" panose="05000000000000000000" pitchFamily="2" charset="2"/>
              </a:rPr>
              <a:t>r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egulatory 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framework with clearly </a:t>
            </a:r>
            <a:r>
              <a:rPr lang="en-GB" sz="1500" b="1" dirty="0">
                <a:solidFill>
                  <a:srgbClr val="1E4D85"/>
                </a:solidFill>
                <a:sym typeface="Wingdings" panose="05000000000000000000" pitchFamily="2" charset="2"/>
              </a:rPr>
              <a:t>defined responsibilities </a:t>
            </a:r>
            <a:endParaRPr lang="en-GB" sz="1500" b="1" dirty="0">
              <a:solidFill>
                <a:srgbClr val="1E4D85"/>
              </a:solidFill>
            </a:endParaRPr>
          </a:p>
          <a:p>
            <a:pPr lvl="1"/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feedback mechanisms</a:t>
            </a:r>
          </a:p>
        </p:txBody>
      </p:sp>
      <p:sp>
        <p:nvSpPr>
          <p:cNvPr id="12" name="Rechteck 11"/>
          <p:cNvSpPr/>
          <p:nvPr/>
        </p:nvSpPr>
        <p:spPr>
          <a:xfrm>
            <a:off x="4478166" y="6425092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AT" sz="900" dirty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Vgl. Wolfgang Bliem, Kurt Schmid, Alexander </a:t>
            </a:r>
            <a:r>
              <a:rPr lang="de-AT" sz="900" dirty="0" err="1">
                <a:solidFill>
                  <a:srgbClr val="1E4D85"/>
                </a:solidFill>
                <a:latin typeface="+mj-lt"/>
                <a:ea typeface="+mj-ea"/>
                <a:cs typeface="+mj-cs"/>
              </a:rPr>
              <a:t>Petanovitsch</a:t>
            </a:r>
            <a:r>
              <a:rPr lang="de-AT" sz="900" dirty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 (2014):   Erfolgsfaktoren der dualen Ausbildung. Transfermöglichkeiten </a:t>
            </a:r>
            <a:r>
              <a:rPr lang="de-AT" sz="900" dirty="0" err="1">
                <a:solidFill>
                  <a:srgbClr val="1E4D85"/>
                </a:solidFill>
                <a:latin typeface="+mj-lt"/>
                <a:ea typeface="+mj-ea"/>
                <a:cs typeface="+mj-cs"/>
              </a:rPr>
              <a:t>ibw</a:t>
            </a:r>
            <a:r>
              <a:rPr lang="de-AT" sz="900" dirty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-Forschungsbericht  Nr. 177</a:t>
            </a:r>
          </a:p>
          <a:p>
            <a:endParaRPr lang="de-AT" sz="800" dirty="0"/>
          </a:p>
        </p:txBody>
      </p:sp>
    </p:spTree>
    <p:extLst>
      <p:ext uri="{BB962C8B-B14F-4D97-AF65-F5344CB8AC3E}">
        <p14:creationId xmlns:p14="http://schemas.microsoft.com/office/powerpoint/2010/main" val="2324738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544522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AT" sz="1400" b="1" dirty="0" err="1" smtClean="0"/>
              <a:t>Criteria</a:t>
            </a:r>
            <a:r>
              <a:rPr lang="de-AT" sz="1400" b="1" dirty="0" smtClean="0"/>
              <a:t> </a:t>
            </a:r>
            <a:r>
              <a:rPr lang="de-AT" sz="1400" b="1" dirty="0" err="1" smtClean="0"/>
              <a:t>for</a:t>
            </a:r>
            <a:r>
              <a:rPr lang="de-AT" sz="1400" b="1" dirty="0" smtClean="0"/>
              <a:t> </a:t>
            </a:r>
            <a:r>
              <a:rPr lang="de-AT" sz="1400" b="1" dirty="0" err="1" smtClean="0"/>
              <a:t>learning</a:t>
            </a:r>
            <a:r>
              <a:rPr lang="de-AT" sz="1400" b="1" dirty="0" smtClean="0"/>
              <a:t> </a:t>
            </a:r>
            <a:r>
              <a:rPr lang="de-AT" sz="1400" b="1" dirty="0" err="1" smtClean="0"/>
              <a:t>and</a:t>
            </a:r>
            <a:r>
              <a:rPr lang="de-AT" sz="1400" b="1" dirty="0" smtClean="0"/>
              <a:t> </a:t>
            </a:r>
            <a:r>
              <a:rPr lang="de-AT" sz="1400" b="1" dirty="0" err="1" smtClean="0"/>
              <a:t>working</a:t>
            </a:r>
            <a:r>
              <a:rPr lang="de-AT" sz="1400" b="1" dirty="0" smtClean="0"/>
              <a:t> </a:t>
            </a:r>
            <a:r>
              <a:rPr lang="de-AT" sz="1400" b="1" dirty="0" err="1" smtClean="0"/>
              <a:t>conditions</a:t>
            </a:r>
            <a:endParaRPr lang="de-AT" sz="1400" b="1" dirty="0" smtClean="0"/>
          </a:p>
          <a:p>
            <a:pPr marL="0" indent="0">
              <a:spcBef>
                <a:spcPts val="0"/>
              </a:spcBef>
              <a:buNone/>
            </a:pPr>
            <a:endParaRPr lang="de-AT" sz="1400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 smtClean="0"/>
              <a:t>Written</a:t>
            </a:r>
            <a:r>
              <a:rPr lang="de-AT" sz="1400" b="1" dirty="0" smtClean="0"/>
              <a:t> </a:t>
            </a:r>
            <a:r>
              <a:rPr lang="en-GB" sz="1400" b="1" dirty="0" smtClean="0"/>
              <a:t>contract</a:t>
            </a:r>
            <a:r>
              <a:rPr lang="de-AT" sz="1400" b="1" dirty="0" smtClean="0"/>
              <a:t> </a:t>
            </a:r>
            <a:r>
              <a:rPr lang="en-GB" sz="1400" dirty="0" smtClean="0"/>
              <a:t>between employer, the apprentice and the training institutions</a:t>
            </a:r>
            <a:r>
              <a:rPr lang="de-AT" sz="1400" b="1" dirty="0" smtClean="0"/>
              <a:t>.</a:t>
            </a:r>
            <a:endParaRPr lang="de-AT" sz="1400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de-AT" sz="1400" b="1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de-AT" sz="1400" b="1" dirty="0" smtClean="0"/>
              <a:t>Learning Outcomes</a:t>
            </a:r>
            <a:r>
              <a:rPr lang="de-AT" sz="1400" dirty="0"/>
              <a:t> </a:t>
            </a:r>
            <a:r>
              <a:rPr lang="en-GB" sz="1400" dirty="0" smtClean="0"/>
              <a:t>should ensure both job-related skills and personal development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de-AT" sz="1400" b="1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 smtClean="0"/>
              <a:t>Pedagogical support: </a:t>
            </a:r>
            <a:r>
              <a:rPr lang="en-GB" sz="1400" dirty="0" smtClean="0"/>
              <a:t> in-company trainers should be designated; cooperation between trainers and teachers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de-AT" sz="1400" b="1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 smtClean="0"/>
              <a:t>Workplace component</a:t>
            </a:r>
            <a:r>
              <a:rPr lang="en-GB" sz="1400" dirty="0" smtClean="0"/>
              <a:t>: at least 50% of the duration should take place at the workplace. 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 smtClean="0"/>
              <a:t>Remuneration: </a:t>
            </a:r>
            <a:r>
              <a:rPr lang="en-GB" sz="1400" dirty="0" smtClean="0"/>
              <a:t>Apprentices should be paid. 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 smtClean="0"/>
              <a:t>Social Protection</a:t>
            </a:r>
            <a:r>
              <a:rPr lang="en-GB" sz="1400" dirty="0" smtClean="0"/>
              <a:t>: Apprentices </a:t>
            </a:r>
            <a:r>
              <a:rPr lang="en-GB" sz="1400" dirty="0" smtClean="0"/>
              <a:t>should be entitled to social protection including insurance. 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 smtClean="0"/>
              <a:t>Work, health and safety conditions: </a:t>
            </a:r>
            <a:r>
              <a:rPr lang="en-GB" sz="1400" dirty="0" smtClean="0"/>
              <a:t>The workplace should comply with relevant rules and regulations on working conditions, in particular health and safety legislation. 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de-AT" sz="1200" b="1" dirty="0" smtClean="0"/>
          </a:p>
          <a:p>
            <a:endParaRPr lang="de-AT" sz="1200" b="1" dirty="0"/>
          </a:p>
          <a:p>
            <a:endParaRPr lang="de-AT" sz="1200" b="1" dirty="0" smtClean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6347048" cy="1143000"/>
          </a:xfrm>
        </p:spPr>
        <p:txBody>
          <a:bodyPr>
            <a:normAutofit/>
          </a:bodyPr>
          <a:lstStyle/>
          <a:p>
            <a:r>
              <a:rPr lang="de-AT" sz="1800" b="1" dirty="0" smtClean="0">
                <a:latin typeface="+mn-lt"/>
                <a:ea typeface="+mn-ea"/>
                <a:cs typeface="+mn-cs"/>
              </a:rPr>
              <a:t>European Framework </a:t>
            </a:r>
            <a:r>
              <a:rPr lang="de-AT" sz="1800" b="1" dirty="0" err="1" smtClean="0">
                <a:latin typeface="+mn-lt"/>
                <a:ea typeface="+mn-ea"/>
                <a:cs typeface="+mn-cs"/>
              </a:rPr>
              <a:t>for</a:t>
            </a:r>
            <a:r>
              <a:rPr lang="de-AT" sz="1800" b="1" dirty="0" smtClean="0">
                <a:latin typeface="+mn-lt"/>
                <a:ea typeface="+mn-ea"/>
                <a:cs typeface="+mn-cs"/>
              </a:rPr>
              <a:t> Quality </a:t>
            </a:r>
            <a:r>
              <a:rPr lang="de-AT" sz="1800" b="1" dirty="0" err="1" smtClean="0">
                <a:latin typeface="+mn-lt"/>
                <a:ea typeface="+mn-ea"/>
                <a:cs typeface="+mn-cs"/>
              </a:rPr>
              <a:t>and</a:t>
            </a:r>
            <a:r>
              <a:rPr lang="de-AT" sz="1800" b="1" dirty="0" smtClean="0">
                <a:latin typeface="+mn-lt"/>
                <a:ea typeface="+mn-ea"/>
                <a:cs typeface="+mn-cs"/>
              </a:rPr>
              <a:t> </a:t>
            </a:r>
            <a:r>
              <a:rPr lang="de-AT" sz="1800" b="1" dirty="0" err="1" smtClean="0">
                <a:latin typeface="+mn-lt"/>
                <a:ea typeface="+mn-ea"/>
                <a:cs typeface="+mn-cs"/>
              </a:rPr>
              <a:t>Effective</a:t>
            </a:r>
            <a:r>
              <a:rPr lang="de-AT" sz="1800" b="1" dirty="0" smtClean="0">
                <a:latin typeface="+mn-lt"/>
                <a:ea typeface="+mn-ea"/>
                <a:cs typeface="+mn-cs"/>
              </a:rPr>
              <a:t> </a:t>
            </a:r>
            <a:r>
              <a:rPr lang="de-AT" sz="1800" b="1" dirty="0" err="1" smtClean="0">
                <a:latin typeface="+mn-lt"/>
                <a:ea typeface="+mn-ea"/>
                <a:cs typeface="+mn-cs"/>
              </a:rPr>
              <a:t>Apprenticeships</a:t>
            </a:r>
            <a:r>
              <a:rPr lang="de-AT" sz="1800" b="1" dirty="0" smtClean="0">
                <a:latin typeface="+mn-lt"/>
                <a:ea typeface="+mn-ea"/>
                <a:cs typeface="+mn-cs"/>
              </a:rPr>
              <a:t> (1)</a:t>
            </a:r>
            <a:endParaRPr lang="de-AT" sz="1800" b="1" dirty="0">
              <a:latin typeface="+mn-lt"/>
              <a:ea typeface="+mn-ea"/>
              <a:cs typeface="+mn-cs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22921" y="6403897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Source: Council Recommendation of  15. March 2018  on a European Framework for Quality and  Effective Apprenticeships  (2018/C 153/01): Summary  by TM</a:t>
            </a:r>
            <a:endParaRPr lang="en-GB" sz="1000" dirty="0">
              <a:solidFill>
                <a:srgbClr val="1E4D85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8398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0736" y="1268759"/>
            <a:ext cx="8473752" cy="494290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AT" sz="1400" b="1" dirty="0" err="1" smtClean="0"/>
              <a:t>Criteria</a:t>
            </a:r>
            <a:r>
              <a:rPr lang="de-AT" sz="1400" b="1" dirty="0" smtClean="0"/>
              <a:t>  </a:t>
            </a:r>
            <a:r>
              <a:rPr lang="de-AT" sz="1400" b="1" dirty="0" err="1" smtClean="0"/>
              <a:t>for</a:t>
            </a:r>
            <a:r>
              <a:rPr lang="de-AT" sz="1400" b="1" dirty="0" smtClean="0"/>
              <a:t> Framework </a:t>
            </a:r>
            <a:r>
              <a:rPr lang="de-AT" sz="1400" b="1" dirty="0" err="1" smtClean="0"/>
              <a:t>conditions</a:t>
            </a:r>
            <a:r>
              <a:rPr lang="de-AT" sz="1400" b="1" dirty="0" smtClean="0"/>
              <a:t>  </a:t>
            </a:r>
            <a:endParaRPr lang="de-AT" sz="1400" b="1" dirty="0" smtClean="0"/>
          </a:p>
          <a:p>
            <a:pPr marL="0" indent="0">
              <a:spcBef>
                <a:spcPts val="0"/>
              </a:spcBef>
              <a:buNone/>
            </a:pP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 smtClean="0"/>
              <a:t>Regulatory </a:t>
            </a:r>
            <a:r>
              <a:rPr lang="en-GB" sz="1400" b="1" dirty="0" smtClean="0"/>
              <a:t>framework </a:t>
            </a:r>
            <a:r>
              <a:rPr lang="en-GB" sz="1400" dirty="0" smtClean="0"/>
              <a:t>based on partnership and dialogue between stakeholders. </a:t>
            </a:r>
            <a:r>
              <a:rPr lang="en-US" sz="1400" dirty="0" smtClean="0"/>
              <a:t>This </a:t>
            </a:r>
            <a:r>
              <a:rPr lang="en-US" sz="1400" dirty="0"/>
              <a:t>may include accreditation procedures for </a:t>
            </a:r>
            <a:r>
              <a:rPr lang="en-US" sz="1400" dirty="0" smtClean="0"/>
              <a:t>companies.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 smtClean="0"/>
              <a:t>Involvement of social partners</a:t>
            </a:r>
            <a:r>
              <a:rPr lang="en-GB" sz="1400" dirty="0" smtClean="0"/>
              <a:t> in the design, governance and implementation of apprenticeship schemes.</a:t>
            </a: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 smtClean="0"/>
              <a:t>Support fo</a:t>
            </a:r>
            <a:r>
              <a:rPr lang="en-GB" sz="1400" b="1" dirty="0" smtClean="0"/>
              <a:t>r companies: </a:t>
            </a:r>
            <a:r>
              <a:rPr lang="en-GB" sz="1400" dirty="0" smtClean="0"/>
              <a:t>financial and/or non-financial support should be envisaged, </a:t>
            </a:r>
            <a:r>
              <a:rPr lang="en-US" sz="1400" dirty="0" smtClean="0"/>
              <a:t>enabling </a:t>
            </a:r>
            <a:r>
              <a:rPr lang="en-US" sz="1400" dirty="0"/>
              <a:t>cost-effective apprenticeships for </a:t>
            </a:r>
            <a:r>
              <a:rPr lang="en-US" sz="1400" dirty="0" smtClean="0"/>
              <a:t>companies. </a:t>
            </a:r>
            <a:r>
              <a:rPr lang="en-GB" sz="1400" dirty="0" smtClean="0"/>
              <a:t> </a:t>
            </a:r>
            <a:r>
              <a:rPr lang="en-GB" sz="1400" dirty="0" smtClean="0"/>
              <a:t> </a:t>
            </a: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 smtClean="0"/>
              <a:t>Flexible pathways and mobility: </a:t>
            </a:r>
            <a:r>
              <a:rPr lang="en-GB" sz="1400" dirty="0" smtClean="0"/>
              <a:t>Apprenticeship should lead to a nationally recognised qualification. </a:t>
            </a:r>
            <a:r>
              <a:rPr lang="en-US" sz="1400" dirty="0" smtClean="0"/>
              <a:t>Apprenticeships </a:t>
            </a:r>
            <a:r>
              <a:rPr lang="en-US" sz="1400" dirty="0"/>
              <a:t>should allow access to </a:t>
            </a:r>
            <a:r>
              <a:rPr lang="en-US" sz="1400" dirty="0" smtClean="0"/>
              <a:t>higher </a:t>
            </a:r>
            <a:r>
              <a:rPr lang="en-US" sz="1400" dirty="0"/>
              <a:t>education and training </a:t>
            </a:r>
            <a:r>
              <a:rPr lang="en-US" sz="1400" dirty="0" smtClean="0"/>
              <a:t>levels</a:t>
            </a:r>
            <a:r>
              <a:rPr lang="en-US" sz="1400" dirty="0"/>
              <a:t>.</a:t>
            </a:r>
            <a:r>
              <a:rPr lang="en-US" sz="1400" dirty="0" smtClean="0"/>
              <a:t> Transnational mobility </a:t>
            </a:r>
            <a:r>
              <a:rPr lang="en-US" sz="1400" dirty="0"/>
              <a:t>should be </a:t>
            </a:r>
            <a:r>
              <a:rPr lang="en-US" sz="1400" dirty="0" smtClean="0"/>
              <a:t>promoted.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 smtClean="0"/>
              <a:t>Career guidance and awareness raising: </a:t>
            </a:r>
            <a:r>
              <a:rPr lang="en-GB" sz="1400" dirty="0" smtClean="0"/>
              <a:t>L</a:t>
            </a:r>
            <a:r>
              <a:rPr lang="en-GB" sz="1400" dirty="0" smtClean="0"/>
              <a:t>earner support</a:t>
            </a:r>
            <a:r>
              <a:rPr lang="en-US" sz="1400" dirty="0" smtClean="0"/>
              <a:t> </a:t>
            </a:r>
            <a:r>
              <a:rPr lang="en-US" sz="1400" dirty="0"/>
              <a:t>before and during the </a:t>
            </a:r>
            <a:r>
              <a:rPr lang="en-US" sz="1400" dirty="0" smtClean="0"/>
              <a:t>apprenticeship.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US" sz="1400" b="1" dirty="0" smtClean="0"/>
              <a:t>Transparency: </a:t>
            </a:r>
            <a:r>
              <a:rPr lang="en-US" sz="1400" dirty="0" smtClean="0"/>
              <a:t>Transparency and access to apprenticeship offers should be ensured.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 smtClean="0"/>
              <a:t>Quality assurance and graduate tracking:  </a:t>
            </a:r>
            <a:r>
              <a:rPr lang="en-GB" sz="1400" dirty="0" smtClean="0"/>
              <a:t>There should be quality assurance of apprenticeships and tracking of employment of apprentices.</a:t>
            </a:r>
            <a:endParaRPr lang="de-AT" sz="1400" dirty="0" smtClean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5842992" cy="1143000"/>
          </a:xfrm>
        </p:spPr>
        <p:txBody>
          <a:bodyPr>
            <a:normAutofit/>
          </a:bodyPr>
          <a:lstStyle/>
          <a:p>
            <a:r>
              <a:rPr lang="de-AT" sz="1800" dirty="0" smtClean="0">
                <a:latin typeface="+mn-lt"/>
                <a:ea typeface="+mn-ea"/>
                <a:cs typeface="+mn-cs"/>
              </a:rPr>
              <a:t>European Framework </a:t>
            </a:r>
            <a:r>
              <a:rPr lang="de-AT" sz="1800" dirty="0" err="1" smtClean="0">
                <a:latin typeface="+mn-lt"/>
                <a:ea typeface="+mn-ea"/>
                <a:cs typeface="+mn-cs"/>
              </a:rPr>
              <a:t>for</a:t>
            </a:r>
            <a:r>
              <a:rPr lang="de-AT" sz="1800" dirty="0" smtClean="0">
                <a:latin typeface="+mn-lt"/>
                <a:ea typeface="+mn-ea"/>
                <a:cs typeface="+mn-cs"/>
              </a:rPr>
              <a:t> Quality </a:t>
            </a:r>
            <a:r>
              <a:rPr lang="de-AT" sz="1800" dirty="0" err="1" smtClean="0">
                <a:latin typeface="+mn-lt"/>
                <a:ea typeface="+mn-ea"/>
                <a:cs typeface="+mn-cs"/>
              </a:rPr>
              <a:t>and</a:t>
            </a:r>
            <a:r>
              <a:rPr lang="de-AT" sz="1800" dirty="0" smtClean="0">
                <a:latin typeface="+mn-lt"/>
                <a:ea typeface="+mn-ea"/>
                <a:cs typeface="+mn-cs"/>
              </a:rPr>
              <a:t> </a:t>
            </a:r>
            <a:r>
              <a:rPr lang="de-AT" sz="1800" dirty="0" err="1" smtClean="0">
                <a:latin typeface="+mn-lt"/>
                <a:ea typeface="+mn-ea"/>
                <a:cs typeface="+mn-cs"/>
              </a:rPr>
              <a:t>Effective</a:t>
            </a:r>
            <a:r>
              <a:rPr lang="de-AT" sz="1800" dirty="0" smtClean="0">
                <a:latin typeface="+mn-lt"/>
                <a:ea typeface="+mn-ea"/>
                <a:cs typeface="+mn-cs"/>
              </a:rPr>
              <a:t> </a:t>
            </a:r>
            <a:r>
              <a:rPr lang="de-AT" sz="1800" dirty="0" err="1" smtClean="0">
                <a:latin typeface="+mn-lt"/>
                <a:ea typeface="+mn-ea"/>
                <a:cs typeface="+mn-cs"/>
              </a:rPr>
              <a:t>Apprenticeships</a:t>
            </a:r>
            <a:r>
              <a:rPr lang="de-AT" sz="1800" dirty="0" smtClean="0">
                <a:latin typeface="+mn-lt"/>
                <a:ea typeface="+mn-ea"/>
                <a:cs typeface="+mn-cs"/>
              </a:rPr>
              <a:t> (2</a:t>
            </a:r>
            <a:r>
              <a:rPr lang="de-AT" sz="1800" dirty="0" smtClean="0">
                <a:latin typeface="+mn-lt"/>
                <a:ea typeface="+mn-ea"/>
                <a:cs typeface="+mn-cs"/>
              </a:rPr>
              <a:t>)</a:t>
            </a:r>
            <a:endParaRPr lang="de-AT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22921" y="6403897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Source: Council Recommendation of  15. March 2018  on a European Framework for Quality and  Effective Apprenticeships  (2018/C 153/01): Summary  by TM</a:t>
            </a:r>
            <a:endParaRPr lang="en-GB" sz="1000" dirty="0">
              <a:solidFill>
                <a:srgbClr val="1E4D85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801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Tx/>
              <a:buNone/>
            </a:pPr>
            <a:endParaRPr lang="en-GB" dirty="0" smtClean="0"/>
          </a:p>
          <a:p>
            <a:pPr marL="0" indent="0" algn="ctr" eaLnBrk="1" hangingPunct="1">
              <a:buFontTx/>
              <a:buNone/>
            </a:pPr>
            <a:endParaRPr lang="en-GB" dirty="0"/>
          </a:p>
          <a:p>
            <a:pPr marL="0" indent="0" algn="ctr" eaLnBrk="1" hangingPunct="1">
              <a:buFontTx/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US" b="1" dirty="0" err="1">
                <a:solidFill>
                  <a:srgbClr val="1E4D85"/>
                </a:solidFill>
                <a:latin typeface="+mj-lt"/>
                <a:ea typeface="+mj-ea"/>
                <a:cs typeface="+mj-cs"/>
              </a:rPr>
              <a:t>ibw</a:t>
            </a:r>
            <a:r>
              <a:rPr lang="en-US" b="1" dirty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 Austria - Research &amp; Development in </a:t>
            </a:r>
            <a:r>
              <a:rPr lang="en-US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VET</a:t>
            </a:r>
          </a:p>
          <a:p>
            <a:pPr marL="0" indent="0" algn="ctr" eaLnBrk="1" hangingPunct="1">
              <a:buFontTx/>
              <a:buNone/>
            </a:pPr>
            <a:r>
              <a:rPr lang="en-GB" b="1" dirty="0" err="1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Rainergasse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b="1" dirty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38</a:t>
            </a:r>
          </a:p>
          <a:p>
            <a:pPr marL="0" indent="0" algn="ctr" eaLnBrk="1" hangingPunct="1">
              <a:buFontTx/>
              <a:buNone/>
            </a:pPr>
            <a:r>
              <a:rPr lang="en-GB" b="1" dirty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1050 Wien</a:t>
            </a:r>
          </a:p>
          <a:p>
            <a:pPr marL="0" indent="0" algn="ctr" eaLnBrk="1" hangingPunct="1">
              <a:buFontTx/>
              <a:buNone/>
            </a:pPr>
            <a:endParaRPr lang="en-GB" b="1" dirty="0">
              <a:solidFill>
                <a:srgbClr val="1E4D85"/>
              </a:solidFill>
              <a:latin typeface="+mj-lt"/>
              <a:ea typeface="+mj-ea"/>
              <a:cs typeface="+mj-cs"/>
            </a:endParaRPr>
          </a:p>
          <a:p>
            <a:pPr marL="0" indent="0" algn="ctr" eaLnBrk="1" hangingPunct="1">
              <a:buFontTx/>
              <a:buNone/>
            </a:pPr>
            <a:r>
              <a:rPr lang="en-GB" b="1" dirty="0">
                <a:solidFill>
                  <a:srgbClr val="1E4D85"/>
                </a:solidFill>
                <a:latin typeface="+mj-lt"/>
                <a:ea typeface="+mj-ea"/>
                <a:cs typeface="+mj-cs"/>
                <a:hlinkClick r:id="rId2"/>
              </a:rPr>
              <a:t>www.ibw.at</a:t>
            </a:r>
            <a:endParaRPr lang="en-GB" b="1" dirty="0">
              <a:solidFill>
                <a:srgbClr val="1E4D85"/>
              </a:solidFill>
              <a:latin typeface="+mj-lt"/>
              <a:ea typeface="+mj-ea"/>
              <a:cs typeface="+mj-cs"/>
            </a:endParaRPr>
          </a:p>
          <a:p>
            <a:pPr marL="0" indent="0" algn="ctr" eaLnBrk="1" hangingPunct="1">
              <a:buFontTx/>
              <a:buNone/>
            </a:pPr>
            <a:r>
              <a:rPr lang="en-GB" b="1" dirty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info@ibw.at</a:t>
            </a:r>
          </a:p>
        </p:txBody>
      </p:sp>
    </p:spTree>
    <p:extLst>
      <p:ext uri="{BB962C8B-B14F-4D97-AF65-F5344CB8AC3E}">
        <p14:creationId xmlns:p14="http://schemas.microsoft.com/office/powerpoint/2010/main" val="79530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bw 2009">
  <a:themeElements>
    <a:clrScheme name="Benutzerdefiniert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ibw 20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bw 2009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bw 2009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bw 2009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bw 2009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bw 2009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bw 2009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bw 2009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bw 2009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bw 2009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bw 2009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bw 2009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bw 2009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512</Words>
  <Application>Microsoft Office PowerPoint</Application>
  <PresentationFormat>Bildschirmpräsentation (4:3)</PresentationFormat>
  <Paragraphs>77</Paragraphs>
  <Slides>8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ibw 2009</vt:lpstr>
      <vt:lpstr>Work based learning: a road to opportunities  Thomas Mayr  Belgrade, 12 June 2018</vt:lpstr>
      <vt:lpstr>PowerPoint-Präsentation</vt:lpstr>
      <vt:lpstr>Dual VET works: average rates of youth unemployment and type of education and training 2007-2016</vt:lpstr>
      <vt:lpstr>Challenges and main policy questions</vt:lpstr>
      <vt:lpstr>Relevant dimensions of work based learning</vt:lpstr>
      <vt:lpstr>European Framework for Quality and Effective Apprenticeships (1)</vt:lpstr>
      <vt:lpstr>European Framework for Quality and Effective Apprenticeships (2)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Mayr</dc:creator>
  <cp:lastModifiedBy>Thomas Mayr</cp:lastModifiedBy>
  <cp:revision>22</cp:revision>
  <cp:lastPrinted>2018-06-10T15:04:42Z</cp:lastPrinted>
  <dcterms:created xsi:type="dcterms:W3CDTF">2018-06-08T12:33:08Z</dcterms:created>
  <dcterms:modified xsi:type="dcterms:W3CDTF">2018-06-10T20:15:23Z</dcterms:modified>
</cp:coreProperties>
</file>