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xlsx" ContentType="application/vnd.openxmlformats-officedocument.spreadsheetml.sheet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9" r:id="rId2"/>
    <p:sldId id="265" r:id="rId3"/>
    <p:sldId id="258" r:id="rId4"/>
    <p:sldId id="266" r:id="rId5"/>
    <p:sldId id="257" r:id="rId6"/>
    <p:sldId id="261" r:id="rId7"/>
    <p:sldId id="262" r:id="rId8"/>
    <p:sldId id="263" r:id="rId9"/>
  </p:sldIdLst>
  <p:sldSz cx="9144000" cy="6858000" type="screen4x3"/>
  <p:notesSz cx="6888163" cy="100187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2608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Relationship Id="rId2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SEK2_Format_2014_D!$A$42</c:f>
          <c:strCache>
            <c:ptCount val="1"/>
            <c:pt idx="0">
              <c:v>share of upper secondary students by programme orientation</c:v>
            </c:pt>
          </c:strCache>
        </c:strRef>
      </c:tx>
      <c:layout>
        <c:manualLayout>
          <c:xMode val="edge"/>
          <c:yMode val="edge"/>
          <c:x val="0.00982727272727273"/>
          <c:y val="0.0162820512820513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059739898989899"/>
          <c:y val="0.197540170940171"/>
          <c:w val="0.922621212121212"/>
          <c:h val="0.56281837606837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SEK2_Format_2014_D!$B$46</c:f>
              <c:strCache>
                <c:ptCount val="1"/>
                <c:pt idx="0">
                  <c:v>General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SEK2_Format_2014_D!$A$47:$A$76</c:f>
              <c:strCache>
                <c:ptCount val="30"/>
                <c:pt idx="0">
                  <c:v>Ireland</c:v>
                </c:pt>
                <c:pt idx="1">
                  <c:v>Canada</c:v>
                </c:pt>
                <c:pt idx="2">
                  <c:v>Brasil</c:v>
                </c:pt>
                <c:pt idx="3">
                  <c:v>Korea</c:v>
                </c:pt>
                <c:pt idx="4">
                  <c:v>Japan</c:v>
                </c:pt>
                <c:pt idx="5">
                  <c:v>Hungary</c:v>
                </c:pt>
                <c:pt idx="6">
                  <c:v>Lithuania</c:v>
                </c:pt>
                <c:pt idx="7">
                  <c:v>Greece</c:v>
                </c:pt>
                <c:pt idx="8">
                  <c:v>New Zealand</c:v>
                </c:pt>
                <c:pt idx="9">
                  <c:v>Spain</c:v>
                </c:pt>
                <c:pt idx="10">
                  <c:v>Mexico</c:v>
                </c:pt>
                <c:pt idx="11">
                  <c:v>Denmark</c:v>
                </c:pt>
                <c:pt idx="12">
                  <c:v>France</c:v>
                </c:pt>
                <c:pt idx="13">
                  <c:v>UK</c:v>
                </c:pt>
                <c:pt idx="14">
                  <c:v>Sweden</c:v>
                </c:pt>
                <c:pt idx="15">
                  <c:v>Portugal</c:v>
                </c:pt>
                <c:pt idx="16">
                  <c:v>Turkey</c:v>
                </c:pt>
                <c:pt idx="17">
                  <c:v>Germany</c:v>
                </c:pt>
                <c:pt idx="18">
                  <c:v>Poland</c:v>
                </c:pt>
                <c:pt idx="19">
                  <c:v>Australia</c:v>
                </c:pt>
                <c:pt idx="20">
                  <c:v>Norway</c:v>
                </c:pt>
                <c:pt idx="21">
                  <c:v>Italy</c:v>
                </c:pt>
                <c:pt idx="22">
                  <c:v>Belgium</c:v>
                </c:pt>
                <c:pt idx="23">
                  <c:v>Luxemburg</c:v>
                </c:pt>
                <c:pt idx="24">
                  <c:v>Switzerland</c:v>
                </c:pt>
                <c:pt idx="25">
                  <c:v>Slovenia</c:v>
                </c:pt>
                <c:pt idx="26">
                  <c:v>Slovakia</c:v>
                </c:pt>
                <c:pt idx="27">
                  <c:v>AUSTRIA</c:v>
                </c:pt>
                <c:pt idx="28">
                  <c:v>Finland</c:v>
                </c:pt>
                <c:pt idx="29">
                  <c:v>Czech Republic</c:v>
                </c:pt>
              </c:strCache>
            </c:strRef>
          </c:cat>
          <c:val>
            <c:numRef>
              <c:f>SEK2_Format_2014_D!$B$47:$B$76</c:f>
              <c:numCache>
                <c:formatCode>0%</c:formatCode>
                <c:ptCount val="30"/>
                <c:pt idx="0">
                  <c:v>1.0</c:v>
                </c:pt>
                <c:pt idx="1">
                  <c:v>0.947892730333421</c:v>
                </c:pt>
                <c:pt idx="2">
                  <c:v>0.9155033</c:v>
                </c:pt>
                <c:pt idx="3">
                  <c:v>0.8215115</c:v>
                </c:pt>
                <c:pt idx="4">
                  <c:v>0.7705087</c:v>
                </c:pt>
                <c:pt idx="5">
                  <c:v>0.7493044</c:v>
                </c:pt>
                <c:pt idx="6">
                  <c:v>0.7334182</c:v>
                </c:pt>
                <c:pt idx="7">
                  <c:v>0.6854249</c:v>
                </c:pt>
                <c:pt idx="8">
                  <c:v>0.6608092</c:v>
                </c:pt>
                <c:pt idx="9">
                  <c:v>0.6558457</c:v>
                </c:pt>
                <c:pt idx="10">
                  <c:v>0.6186572</c:v>
                </c:pt>
                <c:pt idx="11">
                  <c:v>0.5783677</c:v>
                </c:pt>
                <c:pt idx="12">
                  <c:v>0.5733362</c:v>
                </c:pt>
                <c:pt idx="13">
                  <c:v>0.5732538</c:v>
                </c:pt>
                <c:pt idx="14">
                  <c:v>0.5627556</c:v>
                </c:pt>
                <c:pt idx="15">
                  <c:v>0.5400716</c:v>
                </c:pt>
                <c:pt idx="16">
                  <c:v>0.5361984</c:v>
                </c:pt>
                <c:pt idx="17">
                  <c:v>0.5221728</c:v>
                </c:pt>
                <c:pt idx="18">
                  <c:v>0.5082416</c:v>
                </c:pt>
                <c:pt idx="19">
                  <c:v>0.4946865</c:v>
                </c:pt>
                <c:pt idx="20">
                  <c:v>0.4925605</c:v>
                </c:pt>
                <c:pt idx="21">
                  <c:v>0.4385434</c:v>
                </c:pt>
                <c:pt idx="22">
                  <c:v>0.403087</c:v>
                </c:pt>
                <c:pt idx="23">
                  <c:v>0.4019998</c:v>
                </c:pt>
                <c:pt idx="24">
                  <c:v>0.3430827</c:v>
                </c:pt>
                <c:pt idx="25">
                  <c:v>0.3319775</c:v>
                </c:pt>
                <c:pt idx="26">
                  <c:v>0.3101084</c:v>
                </c:pt>
                <c:pt idx="27">
                  <c:v>0.3019984</c:v>
                </c:pt>
                <c:pt idx="28">
                  <c:v>0.2961768</c:v>
                </c:pt>
                <c:pt idx="29">
                  <c:v>0.2658487</c:v>
                </c:pt>
              </c:numCache>
            </c:numRef>
          </c:val>
        </c:ser>
        <c:ser>
          <c:idx val="1"/>
          <c:order val="1"/>
          <c:tx>
            <c:strRef>
              <c:f>SEK2_Format_2014_D!$C$46</c:f>
              <c:strCache>
                <c:ptCount val="1"/>
                <c:pt idx="0">
                  <c:v>Vocational</c:v>
                </c:pt>
              </c:strCache>
            </c:strRef>
          </c:tx>
          <c:spPr>
            <a:solidFill>
              <a:srgbClr val="2DAFE6"/>
            </a:solidFill>
          </c:spPr>
          <c:invertIfNegative val="0"/>
          <c:cat>
            <c:strRef>
              <c:f>SEK2_Format_2014_D!$A$47:$A$76</c:f>
              <c:strCache>
                <c:ptCount val="30"/>
                <c:pt idx="0">
                  <c:v>Ireland</c:v>
                </c:pt>
                <c:pt idx="1">
                  <c:v>Canada</c:v>
                </c:pt>
                <c:pt idx="2">
                  <c:v>Brasil</c:v>
                </c:pt>
                <c:pt idx="3">
                  <c:v>Korea</c:v>
                </c:pt>
                <c:pt idx="4">
                  <c:v>Japan</c:v>
                </c:pt>
                <c:pt idx="5">
                  <c:v>Hungary</c:v>
                </c:pt>
                <c:pt idx="6">
                  <c:v>Lithuania</c:v>
                </c:pt>
                <c:pt idx="7">
                  <c:v>Greece</c:v>
                </c:pt>
                <c:pt idx="8">
                  <c:v>New Zealand</c:v>
                </c:pt>
                <c:pt idx="9">
                  <c:v>Spain</c:v>
                </c:pt>
                <c:pt idx="10">
                  <c:v>Mexico</c:v>
                </c:pt>
                <c:pt idx="11">
                  <c:v>Denmark</c:v>
                </c:pt>
                <c:pt idx="12">
                  <c:v>France</c:v>
                </c:pt>
                <c:pt idx="13">
                  <c:v>UK</c:v>
                </c:pt>
                <c:pt idx="14">
                  <c:v>Sweden</c:v>
                </c:pt>
                <c:pt idx="15">
                  <c:v>Portugal</c:v>
                </c:pt>
                <c:pt idx="16">
                  <c:v>Turkey</c:v>
                </c:pt>
                <c:pt idx="17">
                  <c:v>Germany</c:v>
                </c:pt>
                <c:pt idx="18">
                  <c:v>Poland</c:v>
                </c:pt>
                <c:pt idx="19">
                  <c:v>Australia</c:v>
                </c:pt>
                <c:pt idx="20">
                  <c:v>Norway</c:v>
                </c:pt>
                <c:pt idx="21">
                  <c:v>Italy</c:v>
                </c:pt>
                <c:pt idx="22">
                  <c:v>Belgium</c:v>
                </c:pt>
                <c:pt idx="23">
                  <c:v>Luxemburg</c:v>
                </c:pt>
                <c:pt idx="24">
                  <c:v>Switzerland</c:v>
                </c:pt>
                <c:pt idx="25">
                  <c:v>Slovenia</c:v>
                </c:pt>
                <c:pt idx="26">
                  <c:v>Slovakia</c:v>
                </c:pt>
                <c:pt idx="27">
                  <c:v>AUSTRIA</c:v>
                </c:pt>
                <c:pt idx="28">
                  <c:v>Finland</c:v>
                </c:pt>
                <c:pt idx="29">
                  <c:v>Czech Republic</c:v>
                </c:pt>
              </c:strCache>
            </c:strRef>
          </c:cat>
          <c:val>
            <c:numRef>
              <c:f>SEK2_Format_2014_D!$C$47:$C$76</c:f>
              <c:numCache>
                <c:formatCode>0%</c:formatCode>
                <c:ptCount val="30"/>
                <c:pt idx="0">
                  <c:v>0.0</c:v>
                </c:pt>
                <c:pt idx="1">
                  <c:v>0.0521072696665796</c:v>
                </c:pt>
                <c:pt idx="2">
                  <c:v>0.0844967</c:v>
                </c:pt>
                <c:pt idx="3">
                  <c:v>0.1784885</c:v>
                </c:pt>
                <c:pt idx="4">
                  <c:v>0.2294913</c:v>
                </c:pt>
                <c:pt idx="5">
                  <c:v>0.0230028</c:v>
                </c:pt>
                <c:pt idx="6">
                  <c:v>0.2665818</c:v>
                </c:pt>
                <c:pt idx="7">
                  <c:v>0.281549</c:v>
                </c:pt>
                <c:pt idx="8">
                  <c:v>0.3391908</c:v>
                </c:pt>
                <c:pt idx="9">
                  <c:v>0.3397683</c:v>
                </c:pt>
                <c:pt idx="10">
                  <c:v>0.3813428</c:v>
                </c:pt>
                <c:pt idx="11">
                  <c:v>0.00129440000000002</c:v>
                </c:pt>
                <c:pt idx="12">
                  <c:v>0.3166127</c:v>
                </c:pt>
                <c:pt idx="13">
                  <c:v>0.1861378</c:v>
                </c:pt>
                <c:pt idx="14">
                  <c:v>0.4261217</c:v>
                </c:pt>
                <c:pt idx="15">
                  <c:v>0.4599284</c:v>
                </c:pt>
                <c:pt idx="16">
                  <c:v>0.4638016</c:v>
                </c:pt>
                <c:pt idx="17">
                  <c:v>0.0651496</c:v>
                </c:pt>
                <c:pt idx="18">
                  <c:v>0.4917584</c:v>
                </c:pt>
                <c:pt idx="19">
                  <c:v>0.5053135</c:v>
                </c:pt>
                <c:pt idx="20">
                  <c:v>0.3489887</c:v>
                </c:pt>
                <c:pt idx="21">
                  <c:v>0.5614566</c:v>
                </c:pt>
                <c:pt idx="22">
                  <c:v>0.5617114</c:v>
                </c:pt>
                <c:pt idx="23">
                  <c:v>0.4624342</c:v>
                </c:pt>
                <c:pt idx="24">
                  <c:v>0.0645006000000001</c:v>
                </c:pt>
                <c:pt idx="25">
                  <c:v>0.6680225</c:v>
                </c:pt>
                <c:pt idx="26">
                  <c:v>0.6346182</c:v>
                </c:pt>
                <c:pt idx="27">
                  <c:v>0.3651913</c:v>
                </c:pt>
                <c:pt idx="28">
                  <c:v>0.6018039</c:v>
                </c:pt>
                <c:pt idx="29">
                  <c:v>0.6694919</c:v>
                </c:pt>
              </c:numCache>
            </c:numRef>
          </c:val>
        </c:ser>
        <c:ser>
          <c:idx val="2"/>
          <c:order val="2"/>
          <c:tx>
            <c:strRef>
              <c:f>SEK2_Format_2014_D!$D$46</c:f>
              <c:strCache>
                <c:ptCount val="1"/>
                <c:pt idx="0">
                  <c:v>Vocational of which combined school- and work-based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invertIfNegative val="0"/>
          <c:cat>
            <c:strRef>
              <c:f>SEK2_Format_2014_D!$A$47:$A$76</c:f>
              <c:strCache>
                <c:ptCount val="30"/>
                <c:pt idx="0">
                  <c:v>Ireland</c:v>
                </c:pt>
                <c:pt idx="1">
                  <c:v>Canada</c:v>
                </c:pt>
                <c:pt idx="2">
                  <c:v>Brasil</c:v>
                </c:pt>
                <c:pt idx="3">
                  <c:v>Korea</c:v>
                </c:pt>
                <c:pt idx="4">
                  <c:v>Japan</c:v>
                </c:pt>
                <c:pt idx="5">
                  <c:v>Hungary</c:v>
                </c:pt>
                <c:pt idx="6">
                  <c:v>Lithuania</c:v>
                </c:pt>
                <c:pt idx="7">
                  <c:v>Greece</c:v>
                </c:pt>
                <c:pt idx="8">
                  <c:v>New Zealand</c:v>
                </c:pt>
                <c:pt idx="9">
                  <c:v>Spain</c:v>
                </c:pt>
                <c:pt idx="10">
                  <c:v>Mexico</c:v>
                </c:pt>
                <c:pt idx="11">
                  <c:v>Denmark</c:v>
                </c:pt>
                <c:pt idx="12">
                  <c:v>France</c:v>
                </c:pt>
                <c:pt idx="13">
                  <c:v>UK</c:v>
                </c:pt>
                <c:pt idx="14">
                  <c:v>Sweden</c:v>
                </c:pt>
                <c:pt idx="15">
                  <c:v>Portugal</c:v>
                </c:pt>
                <c:pt idx="16">
                  <c:v>Turkey</c:v>
                </c:pt>
                <c:pt idx="17">
                  <c:v>Germany</c:v>
                </c:pt>
                <c:pt idx="18">
                  <c:v>Poland</c:v>
                </c:pt>
                <c:pt idx="19">
                  <c:v>Australia</c:v>
                </c:pt>
                <c:pt idx="20">
                  <c:v>Norway</c:v>
                </c:pt>
                <c:pt idx="21">
                  <c:v>Italy</c:v>
                </c:pt>
                <c:pt idx="22">
                  <c:v>Belgium</c:v>
                </c:pt>
                <c:pt idx="23">
                  <c:v>Luxemburg</c:v>
                </c:pt>
                <c:pt idx="24">
                  <c:v>Switzerland</c:v>
                </c:pt>
                <c:pt idx="25">
                  <c:v>Slovenia</c:v>
                </c:pt>
                <c:pt idx="26">
                  <c:v>Slovakia</c:v>
                </c:pt>
                <c:pt idx="27">
                  <c:v>AUSTRIA</c:v>
                </c:pt>
                <c:pt idx="28">
                  <c:v>Finland</c:v>
                </c:pt>
                <c:pt idx="29">
                  <c:v>Czech Republic</c:v>
                </c:pt>
              </c:strCache>
            </c:strRef>
          </c:cat>
          <c:val>
            <c:numRef>
              <c:f>SEK2_Format_2014_D!$D$47:$D$76</c:f>
              <c:numCache>
                <c:formatCode>0%</c:formatCode>
                <c:ptCount val="30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0.2276928</c:v>
                </c:pt>
                <c:pt idx="6">
                  <c:v>0.0</c:v>
                </c:pt>
                <c:pt idx="7">
                  <c:v>0.0330261</c:v>
                </c:pt>
                <c:pt idx="8">
                  <c:v>0.0</c:v>
                </c:pt>
                <c:pt idx="9">
                  <c:v>0.004386</c:v>
                </c:pt>
                <c:pt idx="10">
                  <c:v>0.0</c:v>
                </c:pt>
                <c:pt idx="11">
                  <c:v>0.4203379</c:v>
                </c:pt>
                <c:pt idx="12">
                  <c:v>0.1100511</c:v>
                </c:pt>
                <c:pt idx="13">
                  <c:v>0.2406084</c:v>
                </c:pt>
                <c:pt idx="14">
                  <c:v>0.0111227</c:v>
                </c:pt>
                <c:pt idx="15">
                  <c:v>0.0</c:v>
                </c:pt>
                <c:pt idx="16">
                  <c:v>0.0</c:v>
                </c:pt>
                <c:pt idx="17">
                  <c:v>0.4126776</c:v>
                </c:pt>
                <c:pt idx="18">
                  <c:v>0.0</c:v>
                </c:pt>
                <c:pt idx="19">
                  <c:v>0.0</c:v>
                </c:pt>
                <c:pt idx="20">
                  <c:v>0.1584508</c:v>
                </c:pt>
                <c:pt idx="21">
                  <c:v>0.0</c:v>
                </c:pt>
                <c:pt idx="22">
                  <c:v>0.0352016</c:v>
                </c:pt>
                <c:pt idx="23">
                  <c:v>0.135566</c:v>
                </c:pt>
                <c:pt idx="24">
                  <c:v>0.5924167</c:v>
                </c:pt>
                <c:pt idx="25">
                  <c:v>0.0</c:v>
                </c:pt>
                <c:pt idx="26">
                  <c:v>0.0552734</c:v>
                </c:pt>
                <c:pt idx="27">
                  <c:v>0.3328103</c:v>
                </c:pt>
                <c:pt idx="28">
                  <c:v>0.1020193</c:v>
                </c:pt>
                <c:pt idx="29">
                  <c:v>0.0646594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2138307448"/>
        <c:axId val="-2101602040"/>
      </c:barChart>
      <c:catAx>
        <c:axId val="-2138307448"/>
        <c:scaling>
          <c:orientation val="minMax"/>
        </c:scaling>
        <c:delete val="0"/>
        <c:axPos val="b"/>
        <c:title>
          <c:tx>
            <c:strRef>
              <c:f>SEK2_Format_2014_D!$A$44</c:f>
              <c:strCache>
                <c:ptCount val="1"/>
                <c:pt idx="0">
                  <c:v>Quelle: Education at a Glance 2016, Indicator C1, Table C1.3a. (2014)</c:v>
                </c:pt>
              </c:strCache>
            </c:strRef>
          </c:tx>
          <c:layout>
            <c:manualLayout>
              <c:xMode val="edge"/>
              <c:yMode val="edge"/>
              <c:x val="0.199822222222222"/>
              <c:y val="0.952284615384615"/>
            </c:manualLayout>
          </c:layout>
          <c:overlay val="0"/>
          <c:txPr>
            <a:bodyPr/>
            <a:lstStyle/>
            <a:p>
              <a:pPr>
                <a:defRPr sz="900" b="0"/>
              </a:pPr>
              <a:endParaRPr lang="en-US"/>
            </a:p>
          </c:txPr>
        </c:title>
        <c:majorTickMark val="out"/>
        <c:minorTickMark val="none"/>
        <c:tickLblPos val="nextTo"/>
        <c:crossAx val="-2101602040"/>
        <c:crosses val="autoZero"/>
        <c:auto val="1"/>
        <c:lblAlgn val="ctr"/>
        <c:lblOffset val="100"/>
        <c:noMultiLvlLbl val="0"/>
      </c:catAx>
      <c:valAx>
        <c:axId val="-2101602040"/>
        <c:scaling>
          <c:orientation val="minMax"/>
          <c:max val="1.0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spPr>
          <a:ln>
            <a:noFill/>
          </a:ln>
        </c:spPr>
        <c:crossAx val="-2138307448"/>
        <c:crosses val="autoZero"/>
        <c:crossBetween val="between"/>
        <c:majorUnit val="0.2"/>
      </c:valAx>
      <c:spPr>
        <a:solidFill>
          <a:srgbClr val="F2F2F2"/>
        </a:solidFill>
      </c:spPr>
    </c:plotArea>
    <c:legend>
      <c:legendPos val="t"/>
      <c:layout>
        <c:manualLayout>
          <c:xMode val="edge"/>
          <c:yMode val="edge"/>
          <c:x val="0.00805378787878786"/>
          <c:y val="0.079375"/>
          <c:w val="0.578197853535354"/>
          <c:h val="0.0941942307692308"/>
        </c:manualLayout>
      </c:layout>
      <c:overlay val="0"/>
      <c:spPr>
        <a:solidFill>
          <a:schemeClr val="bg1"/>
        </a:solidFill>
      </c:spPr>
      <c:txPr>
        <a:bodyPr/>
        <a:lstStyle/>
        <a:p>
          <a:pPr>
            <a:defRPr sz="1100"/>
          </a:pPr>
          <a:endParaRPr lang="en-US"/>
        </a:p>
      </c:txPr>
    </c:legend>
    <c:plotVisOnly val="1"/>
    <c:dispBlanksAs val="gap"/>
    <c:showDLblsOverMax val="0"/>
  </c:chart>
  <c:spPr>
    <a:solidFill>
      <a:srgbClr val="F2F2F2"/>
    </a:solidFill>
    <a:ln>
      <a:noFill/>
    </a:ln>
  </c:spPr>
  <c:txPr>
    <a:bodyPr/>
    <a:lstStyle/>
    <a:p>
      <a:pPr>
        <a:defRPr sz="9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0.10526</cdr:x>
      <cdr:y>0.05714</cdr:y>
    </cdr:from>
    <cdr:to>
      <cdr:x>0.47368</cdr:x>
      <cdr:y>0.17143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64096" y="288032"/>
          <a:ext cx="3024336" cy="57606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95000"/>
          </a:scheme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 err="1" smtClean="0"/>
            <a:t>opšte</a:t>
          </a:r>
          <a:endParaRPr lang="en-US" sz="1100" dirty="0" smtClean="0"/>
        </a:p>
        <a:p xmlns:a="http://schemas.openxmlformats.org/drawingml/2006/main">
          <a:r>
            <a:rPr lang="en-US" dirty="0" err="1" smtClean="0"/>
            <a:t>stručno</a:t>
          </a:r>
          <a:endParaRPr lang="en-US" dirty="0" smtClean="0"/>
        </a:p>
        <a:p xmlns:a="http://schemas.openxmlformats.org/drawingml/2006/main">
          <a:r>
            <a:rPr lang="en-US" dirty="0" err="1" smtClean="0"/>
            <a:t>stručno</a:t>
          </a:r>
          <a:r>
            <a:rPr lang="en-US" dirty="0" smtClean="0"/>
            <a:t> </a:t>
          </a:r>
          <a:r>
            <a:rPr lang="en-US" dirty="0" err="1" smtClean="0"/>
            <a:t>kombinovano</a:t>
          </a:r>
          <a:r>
            <a:rPr lang="en-US" dirty="0" smtClean="0"/>
            <a:t> </a:t>
          </a:r>
          <a:r>
            <a:rPr lang="en-US" dirty="0" err="1" smtClean="0"/>
            <a:t>školsko</a:t>
          </a:r>
          <a:r>
            <a:rPr lang="en-US" dirty="0" smtClean="0"/>
            <a:t> </a:t>
          </a:r>
          <a:r>
            <a:rPr lang="en-US" dirty="0" err="1" smtClean="0"/>
            <a:t>i</a:t>
          </a:r>
          <a:r>
            <a:rPr lang="en-US" dirty="0" smtClean="0"/>
            <a:t> </a:t>
          </a:r>
          <a:r>
            <a:rPr lang="en-US" dirty="0" err="1" smtClean="0"/>
            <a:t>kroz</a:t>
          </a:r>
          <a:r>
            <a:rPr lang="en-US" dirty="0" smtClean="0"/>
            <a:t> rad</a:t>
          </a:r>
        </a:p>
        <a:p xmlns:a="http://schemas.openxmlformats.org/drawingml/2006/main">
          <a:endParaRPr lang="en-US" sz="1100" dirty="0" smtClean="0"/>
        </a:p>
        <a:p xmlns:a="http://schemas.openxmlformats.org/drawingml/2006/main">
          <a:endParaRPr lang="en-US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DDAAED08-929C-42FE-A21A-FBF474D3A7A8}" type="datetimeFigureOut">
              <a:rPr lang="de-AT" smtClean="0"/>
              <a:t>11.06.18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901698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446C159C-DBE0-4431-8C6C-DDA43339487E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99252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64169" lvl="1" indent="-181137">
              <a:buFontTx/>
              <a:buChar char="-"/>
            </a:pPr>
            <a:endParaRPr lang="de-AT" baseline="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BA6618-65F1-4C49-A24D-1F95E06E980E}" type="slidenum">
              <a:rPr lang="en-GB" smtClean="0">
                <a:solidFill>
                  <a:prstClr val="black"/>
                </a:solidFill>
              </a:rPr>
              <a:pPr/>
              <a:t>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297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>
            <a:lvl1pPr>
              <a:defRPr lang="de-DE" sz="2800" b="1" noProof="0" dirty="0" smtClean="0">
                <a:solidFill>
                  <a:srgbClr val="1E4D85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de-DE" noProof="0" smtClean="0"/>
              <a:t>Titelmasterformat durch Klicken bearbeiten</a:t>
            </a:r>
            <a:endParaRPr lang="de-DE" noProof="0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000"/>
            </a:lvl1pPr>
          </a:lstStyle>
          <a:p>
            <a:pPr lvl="0"/>
            <a:r>
              <a:rPr lang="de-DE" noProof="0" smtClean="0"/>
              <a:t>Formatvorlage des Untertitelmasters durch Klicken bearbeiten</a:t>
            </a:r>
            <a:endParaRPr lang="de-DE" noProof="0" dirty="0" smtClean="0"/>
          </a:p>
        </p:txBody>
      </p:sp>
      <p:pic>
        <p:nvPicPr>
          <p:cNvPr id="8196" name="Picture 4" descr="ibw_logo4c_300dpi_rgb_prin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34939"/>
            <a:ext cx="247650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250825" y="6530976"/>
            <a:ext cx="8785225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de-DE" sz="1300">
                <a:solidFill>
                  <a:srgbClr val="1E4D85"/>
                </a:solidFill>
                <a:cs typeface="Arial" charset="0"/>
              </a:rPr>
              <a:t>FORSCHUNG UND ENTWICKLUNG AN DEN SCHNITTSTELLEN BILDUNG, WIRTSCHAFT UND QUALIFIKATION</a:t>
            </a:r>
          </a:p>
        </p:txBody>
      </p:sp>
    </p:spTree>
    <p:extLst>
      <p:ext uri="{BB962C8B-B14F-4D97-AF65-F5344CB8AC3E}">
        <p14:creationId xmlns:p14="http://schemas.microsoft.com/office/powerpoint/2010/main" val="3496344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12481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77025" y="274638"/>
            <a:ext cx="2071688" cy="5808663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2" y="274638"/>
            <a:ext cx="6067425" cy="5808663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5445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lang="de-AT" sz="2800" b="1" dirty="0">
                <a:solidFill>
                  <a:srgbClr val="1E4D8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 typeface="Wingdings" pitchFamily="2" charset="2"/>
              <a:buChar char="ü"/>
              <a:defRPr sz="1800"/>
            </a:lvl1pPr>
            <a:lvl2pPr marL="742950" indent="-285750">
              <a:buFont typeface="Wingdings" pitchFamily="2" charset="2"/>
              <a:buChar char="§"/>
              <a:defRPr sz="1600"/>
            </a:lvl2pPr>
            <a:lvl3pPr marL="1143000" indent="-228600">
              <a:buFont typeface="Symbol" pitchFamily="18" charset="2"/>
              <a:buChar char="-"/>
              <a:defRPr sz="1400"/>
            </a:lvl3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59513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33233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19113" y="155733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10113" y="155733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61996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2838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94529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7154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951698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961306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9113" y="1557337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pic>
        <p:nvPicPr>
          <p:cNvPr id="7172" name="Picture 4" descr="ibw_logo4c_300dpi_rgb_print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34939"/>
            <a:ext cx="247650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703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6" Type="http://schemas.openxmlformats.org/officeDocument/2006/relationships/image" Target="../media/image9.jpeg"/><Relationship Id="rId7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ibw.a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2636912"/>
            <a:ext cx="8229600" cy="1143000"/>
          </a:xfrm>
        </p:spPr>
        <p:txBody>
          <a:bodyPr/>
          <a:lstStyle/>
          <a:p>
            <a:pPr algn="ctr"/>
            <a:r>
              <a:rPr lang="de-AT" dirty="0" err="1" smtClean="0"/>
              <a:t>Učenje</a:t>
            </a:r>
            <a:r>
              <a:rPr lang="de-AT" dirty="0" smtClean="0"/>
              <a:t> </a:t>
            </a:r>
            <a:r>
              <a:rPr lang="de-AT" dirty="0" err="1" smtClean="0"/>
              <a:t>kroz</a:t>
            </a:r>
            <a:r>
              <a:rPr lang="de-AT" dirty="0" smtClean="0"/>
              <a:t> </a:t>
            </a:r>
            <a:r>
              <a:rPr lang="de-AT" dirty="0" err="1" smtClean="0"/>
              <a:t>rad</a:t>
            </a:r>
            <a:r>
              <a:rPr lang="de-AT" dirty="0" smtClean="0"/>
              <a:t>: </a:t>
            </a:r>
            <a:r>
              <a:rPr lang="de-AT" dirty="0" err="1" smtClean="0"/>
              <a:t>put</a:t>
            </a:r>
            <a:r>
              <a:rPr lang="de-AT" dirty="0" smtClean="0"/>
              <a:t> </a:t>
            </a:r>
            <a:r>
              <a:rPr lang="de-AT" dirty="0" err="1" smtClean="0"/>
              <a:t>ka</a:t>
            </a:r>
            <a:r>
              <a:rPr lang="de-AT" dirty="0" smtClean="0"/>
              <a:t> </a:t>
            </a:r>
            <a:r>
              <a:rPr lang="de-AT" dirty="0" err="1" smtClean="0"/>
              <a:t>mogućnostima</a:t>
            </a:r>
            <a:r>
              <a:rPr lang="de-AT" dirty="0" smtClean="0"/>
              <a:t/>
            </a:r>
            <a:br>
              <a:rPr lang="de-AT" dirty="0" smtClean="0"/>
            </a:br>
            <a:r>
              <a:rPr lang="de-AT" dirty="0" smtClean="0"/>
              <a:t/>
            </a:r>
            <a:br>
              <a:rPr lang="de-AT" dirty="0" smtClean="0"/>
            </a:br>
            <a:r>
              <a:rPr lang="de-AT" dirty="0"/>
              <a:t/>
            </a:r>
            <a:br>
              <a:rPr lang="de-AT" dirty="0"/>
            </a:br>
            <a:r>
              <a:rPr lang="de-AT" sz="1800" b="0" dirty="0" smtClean="0">
                <a:solidFill>
                  <a:schemeClr val="tx1"/>
                </a:solidFill>
              </a:rPr>
              <a:t>Thomas </a:t>
            </a:r>
            <a:r>
              <a:rPr lang="de-AT" sz="1800" b="0" dirty="0" smtClean="0">
                <a:solidFill>
                  <a:schemeClr val="tx1"/>
                </a:solidFill>
              </a:rPr>
              <a:t>Mayr </a:t>
            </a:r>
            <a:r>
              <a:rPr lang="de-AT" sz="1800" b="0" dirty="0" smtClean="0">
                <a:solidFill>
                  <a:schemeClr val="tx1"/>
                </a:solidFill>
              </a:rPr>
              <a:t>(Tomas </a:t>
            </a:r>
            <a:r>
              <a:rPr lang="de-AT" sz="1800" b="0" dirty="0" err="1" smtClean="0">
                <a:solidFill>
                  <a:schemeClr val="tx1"/>
                </a:solidFill>
              </a:rPr>
              <a:t>Majr</a:t>
            </a:r>
            <a:r>
              <a:rPr lang="de-AT" sz="1800" b="0" dirty="0" smtClean="0">
                <a:solidFill>
                  <a:schemeClr val="tx1"/>
                </a:solidFill>
              </a:rPr>
              <a:t>)</a:t>
            </a:r>
            <a:r>
              <a:rPr lang="de-AT" sz="1800" b="0" dirty="0" smtClean="0">
                <a:solidFill>
                  <a:schemeClr val="tx1"/>
                </a:solidFill>
              </a:rPr>
              <a:t/>
            </a:r>
            <a:br>
              <a:rPr lang="de-AT" sz="1800" b="0" dirty="0" smtClean="0">
                <a:solidFill>
                  <a:schemeClr val="tx1"/>
                </a:solidFill>
              </a:rPr>
            </a:br>
            <a:r>
              <a:rPr lang="de-AT" sz="1800" b="0" dirty="0" smtClean="0">
                <a:solidFill>
                  <a:schemeClr val="tx1"/>
                </a:solidFill>
              </a:rPr>
              <a:t>Beograd, 12. </a:t>
            </a:r>
            <a:r>
              <a:rPr lang="de-AT" sz="1800" b="0" dirty="0" err="1" smtClean="0">
                <a:solidFill>
                  <a:schemeClr val="tx1"/>
                </a:solidFill>
              </a:rPr>
              <a:t>jun</a:t>
            </a:r>
            <a:r>
              <a:rPr lang="de-AT" sz="1800" b="0" dirty="0" smtClean="0">
                <a:solidFill>
                  <a:schemeClr val="tx1"/>
                </a:solidFill>
              </a:rPr>
              <a:t> 2018.</a:t>
            </a:r>
            <a:endParaRPr lang="de-AT" sz="18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7329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7465739"/>
              </p:ext>
            </p:extLst>
          </p:nvPr>
        </p:nvGraphicFramePr>
        <p:xfrm>
          <a:off x="611560" y="1484784"/>
          <a:ext cx="8208912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hteck 2"/>
          <p:cNvSpPr/>
          <p:nvPr/>
        </p:nvSpPr>
        <p:spPr>
          <a:xfrm>
            <a:off x="755576" y="404664"/>
            <a:ext cx="58326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err="1" smtClean="0">
                <a:solidFill>
                  <a:srgbClr val="1E4D85"/>
                </a:solidFill>
              </a:rPr>
              <a:t>Velike</a:t>
            </a:r>
            <a:r>
              <a:rPr lang="en-GB" b="1" dirty="0" smtClean="0">
                <a:solidFill>
                  <a:srgbClr val="1E4D85"/>
                </a:solidFill>
              </a:rPr>
              <a:t> </a:t>
            </a:r>
            <a:r>
              <a:rPr lang="en-GB" b="1" dirty="0" err="1" smtClean="0">
                <a:solidFill>
                  <a:srgbClr val="1E4D85"/>
                </a:solidFill>
              </a:rPr>
              <a:t>razlike</a:t>
            </a:r>
            <a:r>
              <a:rPr lang="en-GB" b="1" dirty="0" smtClean="0">
                <a:solidFill>
                  <a:srgbClr val="1E4D85"/>
                </a:solidFill>
              </a:rPr>
              <a:t> u </a:t>
            </a:r>
            <a:r>
              <a:rPr lang="en-GB" b="1" dirty="0" err="1" smtClean="0">
                <a:solidFill>
                  <a:srgbClr val="1E4D85"/>
                </a:solidFill>
              </a:rPr>
              <a:t>dominaciji</a:t>
            </a:r>
            <a:r>
              <a:rPr lang="en-GB" b="1" dirty="0" smtClean="0">
                <a:solidFill>
                  <a:srgbClr val="1E4D85"/>
                </a:solidFill>
              </a:rPr>
              <a:t> VET-a </a:t>
            </a:r>
            <a:r>
              <a:rPr lang="en-GB" b="1" dirty="0" err="1" smtClean="0">
                <a:solidFill>
                  <a:srgbClr val="1E4D85"/>
                </a:solidFill>
              </a:rPr>
              <a:t>i</a:t>
            </a:r>
            <a:r>
              <a:rPr lang="en-GB" b="1" dirty="0" smtClean="0">
                <a:solidFill>
                  <a:srgbClr val="1E4D85"/>
                </a:solidFill>
              </a:rPr>
              <a:t>  </a:t>
            </a:r>
            <a:r>
              <a:rPr lang="en-GB" b="1" dirty="0" err="1" smtClean="0">
                <a:solidFill>
                  <a:srgbClr val="1E4D85"/>
                </a:solidFill>
              </a:rPr>
              <a:t>učenja</a:t>
            </a:r>
            <a:r>
              <a:rPr lang="en-GB" b="1" dirty="0" smtClean="0">
                <a:solidFill>
                  <a:srgbClr val="1E4D85"/>
                </a:solidFill>
              </a:rPr>
              <a:t> </a:t>
            </a:r>
            <a:r>
              <a:rPr lang="en-GB" b="1" dirty="0" err="1" smtClean="0">
                <a:solidFill>
                  <a:srgbClr val="1E4D85"/>
                </a:solidFill>
              </a:rPr>
              <a:t>kroz</a:t>
            </a:r>
            <a:r>
              <a:rPr lang="en-GB" b="1" dirty="0" smtClean="0">
                <a:solidFill>
                  <a:srgbClr val="1E4D85"/>
                </a:solidFill>
              </a:rPr>
              <a:t> rad  </a:t>
            </a:r>
            <a:r>
              <a:rPr lang="en-GB" b="1" dirty="0" err="1" smtClean="0">
                <a:solidFill>
                  <a:srgbClr val="1E4D85"/>
                </a:solidFill>
              </a:rPr>
              <a:t>na</a:t>
            </a:r>
            <a:r>
              <a:rPr lang="en-GB" b="1" dirty="0" smtClean="0">
                <a:solidFill>
                  <a:srgbClr val="1E4D85"/>
                </a:solidFill>
              </a:rPr>
              <a:t> </a:t>
            </a:r>
            <a:r>
              <a:rPr lang="en-GB" b="1" dirty="0" err="1" smtClean="0">
                <a:solidFill>
                  <a:srgbClr val="1E4D85"/>
                </a:solidFill>
              </a:rPr>
              <a:t>nivou</a:t>
            </a:r>
            <a:r>
              <a:rPr lang="en-GB" b="1" dirty="0" smtClean="0">
                <a:solidFill>
                  <a:srgbClr val="1E4D85"/>
                </a:solidFill>
              </a:rPr>
              <a:t> OECD-a</a:t>
            </a:r>
            <a:endParaRPr lang="en-GB" b="1" dirty="0">
              <a:solidFill>
                <a:srgbClr val="1E4D85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1484784"/>
            <a:ext cx="4248472" cy="276999"/>
          </a:xfrm>
          <a:prstGeom prst="rect">
            <a:avLst/>
          </a:prstGeom>
          <a:solidFill>
            <a:srgbClr val="D9D9D9"/>
          </a:solidFill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procenat</a:t>
            </a:r>
            <a:r>
              <a:rPr lang="en-US" sz="1200" dirty="0" smtClean="0"/>
              <a:t> </a:t>
            </a:r>
            <a:r>
              <a:rPr lang="en-US" sz="1200" dirty="0" err="1" smtClean="0"/>
              <a:t>učenika</a:t>
            </a:r>
            <a:r>
              <a:rPr lang="en-US" sz="1200" dirty="0" smtClean="0"/>
              <a:t> </a:t>
            </a:r>
            <a:r>
              <a:rPr lang="en-US" sz="1200" dirty="0" err="1" smtClean="0"/>
              <a:t>srednjih</a:t>
            </a:r>
            <a:r>
              <a:rPr lang="en-US" sz="1200" dirty="0" smtClean="0"/>
              <a:t> </a:t>
            </a:r>
            <a:r>
              <a:rPr lang="en-US" sz="1200" dirty="0" err="1" smtClean="0"/>
              <a:t>školaprema</a:t>
            </a:r>
            <a:r>
              <a:rPr lang="en-US" sz="1200" dirty="0" smtClean="0"/>
              <a:t> </a:t>
            </a:r>
            <a:r>
              <a:rPr lang="en-US" sz="1200" dirty="0" err="1" smtClean="0"/>
              <a:t>orijentaciji</a:t>
            </a:r>
            <a:r>
              <a:rPr lang="en-US" sz="1200" dirty="0" smtClean="0"/>
              <a:t> </a:t>
            </a:r>
            <a:r>
              <a:rPr lang="en-US" sz="1200" dirty="0" err="1" smtClean="0"/>
              <a:t>programa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245007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5842992" cy="1143000"/>
          </a:xfrm>
        </p:spPr>
        <p:txBody>
          <a:bodyPr/>
          <a:lstStyle/>
          <a:p>
            <a:r>
              <a:rPr lang="en-GB" sz="1800" dirty="0" err="1" smtClean="0"/>
              <a:t>Dualni</a:t>
            </a:r>
            <a:r>
              <a:rPr lang="en-GB" sz="1800" dirty="0" smtClean="0"/>
              <a:t> VET </a:t>
            </a:r>
            <a:r>
              <a:rPr lang="en-GB" sz="1800" dirty="0" err="1" smtClean="0"/>
              <a:t>funkcioniše</a:t>
            </a:r>
            <a:r>
              <a:rPr lang="en-GB" sz="1800" dirty="0" smtClean="0"/>
              <a:t>: </a:t>
            </a:r>
            <a:r>
              <a:rPr lang="en-GB" sz="1800" dirty="0" err="1" smtClean="0"/>
              <a:t>prosečna</a:t>
            </a:r>
            <a:r>
              <a:rPr lang="en-GB" sz="1800" dirty="0" smtClean="0"/>
              <a:t> </a:t>
            </a:r>
            <a:r>
              <a:rPr lang="en-GB" sz="1800" dirty="0" err="1" smtClean="0"/>
              <a:t>stopa</a:t>
            </a:r>
            <a:r>
              <a:rPr lang="en-GB" sz="1800" dirty="0" smtClean="0"/>
              <a:t> </a:t>
            </a:r>
            <a:r>
              <a:rPr lang="en-GB" sz="1800" dirty="0" err="1" smtClean="0"/>
              <a:t>nezaposlenosti</a:t>
            </a:r>
            <a:r>
              <a:rPr lang="en-GB" sz="1800" dirty="0" smtClean="0"/>
              <a:t> u </a:t>
            </a:r>
            <a:r>
              <a:rPr lang="en-GB" sz="1800" dirty="0" err="1" smtClean="0"/>
              <a:t>kategoriji</a:t>
            </a:r>
            <a:r>
              <a:rPr lang="en-GB" sz="1800" dirty="0" smtClean="0"/>
              <a:t> </a:t>
            </a:r>
            <a:r>
              <a:rPr lang="en-GB" sz="1800" dirty="0" err="1" smtClean="0"/>
              <a:t>mladih</a:t>
            </a:r>
            <a:r>
              <a:rPr lang="en-GB" sz="1800" dirty="0" smtClean="0"/>
              <a:t> </a:t>
            </a:r>
            <a:r>
              <a:rPr lang="en-GB" sz="1800" dirty="0" err="1" smtClean="0"/>
              <a:t>i</a:t>
            </a:r>
            <a:r>
              <a:rPr lang="en-GB" sz="1800" dirty="0" smtClean="0"/>
              <a:t> tip </a:t>
            </a:r>
            <a:r>
              <a:rPr lang="en-GB" sz="1800" dirty="0" err="1" smtClean="0"/>
              <a:t>obrazovanja</a:t>
            </a:r>
            <a:r>
              <a:rPr lang="en-GB" sz="1800" dirty="0" smtClean="0"/>
              <a:t> </a:t>
            </a:r>
            <a:r>
              <a:rPr lang="en-GB" sz="1800" dirty="0" err="1" smtClean="0"/>
              <a:t>i</a:t>
            </a:r>
            <a:r>
              <a:rPr lang="en-GB" sz="1800" dirty="0" smtClean="0"/>
              <a:t> </a:t>
            </a:r>
            <a:r>
              <a:rPr lang="en-GB" sz="1800" dirty="0" err="1" smtClean="0"/>
              <a:t>obuke</a:t>
            </a:r>
            <a:r>
              <a:rPr lang="en-GB" sz="1800" dirty="0" smtClean="0"/>
              <a:t> 2007</a:t>
            </a:r>
            <a:r>
              <a:rPr lang="en-GB" sz="1800" dirty="0" smtClean="0"/>
              <a:t>-</a:t>
            </a:r>
            <a:r>
              <a:rPr lang="en-GB" sz="1800" dirty="0" smtClean="0"/>
              <a:t>2016.</a:t>
            </a:r>
            <a:endParaRPr lang="de-AT" sz="18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65045"/>
            <a:ext cx="8836616" cy="5262123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5" name="Textfeld 4"/>
          <p:cNvSpPr txBox="1"/>
          <p:nvPr/>
        </p:nvSpPr>
        <p:spPr>
          <a:xfrm>
            <a:off x="527355" y="6627168"/>
            <a:ext cx="49685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" dirty="0" smtClean="0">
                <a:latin typeface="+mn-lt"/>
              </a:rPr>
              <a:t>Source: OECD &amp; </a:t>
            </a:r>
            <a:r>
              <a:rPr lang="de-AT" sz="900" dirty="0" err="1" smtClean="0">
                <a:latin typeface="+mn-lt"/>
              </a:rPr>
              <a:t>Eurostat</a:t>
            </a:r>
            <a:r>
              <a:rPr lang="de-AT" sz="900" dirty="0" smtClean="0">
                <a:latin typeface="+mn-lt"/>
              </a:rPr>
              <a:t> </a:t>
            </a:r>
            <a:r>
              <a:rPr lang="de-AT" sz="900" dirty="0" err="1" smtClean="0">
                <a:latin typeface="+mn-lt"/>
              </a:rPr>
              <a:t>data</a:t>
            </a:r>
            <a:r>
              <a:rPr lang="de-AT" sz="900" dirty="0" smtClean="0">
                <a:latin typeface="+mn-lt"/>
              </a:rPr>
              <a:t>; </a:t>
            </a:r>
            <a:r>
              <a:rPr lang="de-AT" sz="900" dirty="0" err="1" smtClean="0">
                <a:latin typeface="+mn-lt"/>
              </a:rPr>
              <a:t>for</a:t>
            </a:r>
            <a:r>
              <a:rPr lang="de-AT" sz="900" dirty="0" smtClean="0">
                <a:latin typeface="+mn-lt"/>
              </a:rPr>
              <a:t> </a:t>
            </a:r>
            <a:r>
              <a:rPr lang="de-AT" sz="900" dirty="0" err="1" smtClean="0">
                <a:latin typeface="+mn-lt"/>
              </a:rPr>
              <a:t>Serbia</a:t>
            </a:r>
            <a:r>
              <a:rPr lang="de-AT" sz="900" dirty="0" smtClean="0">
                <a:latin typeface="+mn-lt"/>
              </a:rPr>
              <a:t>: Trading Economics</a:t>
            </a:r>
            <a:endParaRPr lang="en-GB" sz="900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23728" y="5949280"/>
            <a:ext cx="525658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900" dirty="0" err="1" smtClean="0"/>
              <a:t>pretežno</a:t>
            </a:r>
            <a:r>
              <a:rPr lang="en-US" sz="900" dirty="0" smtClean="0"/>
              <a:t>                                                </a:t>
            </a:r>
            <a:r>
              <a:rPr lang="en-US" sz="900" dirty="0" err="1" smtClean="0"/>
              <a:t>pretežno</a:t>
            </a:r>
            <a:r>
              <a:rPr lang="en-US" sz="900" dirty="0" smtClean="0"/>
              <a:t>                                     </a:t>
            </a:r>
            <a:r>
              <a:rPr lang="en-US" sz="900" dirty="0" err="1" smtClean="0"/>
              <a:t>pretežno</a:t>
            </a:r>
            <a:r>
              <a:rPr lang="en-US" sz="900" dirty="0" smtClean="0"/>
              <a:t> </a:t>
            </a:r>
            <a:r>
              <a:rPr lang="en-US" sz="900" dirty="0" err="1" smtClean="0"/>
              <a:t>kombinacija</a:t>
            </a:r>
            <a:endParaRPr lang="en-US" sz="900" dirty="0" smtClean="0"/>
          </a:p>
          <a:p>
            <a:r>
              <a:rPr lang="en-US" sz="900" dirty="0" err="1" smtClean="0"/>
              <a:t>opšte</a:t>
            </a:r>
            <a:r>
              <a:rPr lang="en-US" sz="900" dirty="0" smtClean="0"/>
              <a:t> </a:t>
            </a:r>
            <a:r>
              <a:rPr lang="en-US" sz="900" dirty="0" err="1" smtClean="0"/>
              <a:t>obr</a:t>
            </a:r>
            <a:r>
              <a:rPr lang="en-US" sz="900" dirty="0" smtClean="0"/>
              <a:t>.                                           VET u </a:t>
            </a:r>
            <a:r>
              <a:rPr lang="en-US" sz="900" dirty="0" err="1" smtClean="0"/>
              <a:t>školama</a:t>
            </a:r>
            <a:r>
              <a:rPr lang="en-US" sz="900" dirty="0" smtClean="0"/>
              <a:t>                             VET u </a:t>
            </a:r>
            <a:r>
              <a:rPr lang="en-US" sz="900" dirty="0" err="1" smtClean="0"/>
              <a:t>školi</a:t>
            </a:r>
            <a:r>
              <a:rPr lang="en-US" sz="900" dirty="0" smtClean="0"/>
              <a:t> </a:t>
            </a:r>
            <a:r>
              <a:rPr lang="en-US" sz="900" dirty="0" err="1" smtClean="0"/>
              <a:t>i</a:t>
            </a:r>
            <a:r>
              <a:rPr lang="en-US" sz="900" dirty="0" smtClean="0"/>
              <a:t> </a:t>
            </a:r>
            <a:r>
              <a:rPr lang="en-US" sz="900" dirty="0" err="1" smtClean="0"/>
              <a:t>kroz</a:t>
            </a:r>
            <a:r>
              <a:rPr lang="en-US" sz="900" dirty="0" smtClean="0"/>
              <a:t> rad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239157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/>
          <p:cNvGrpSpPr/>
          <p:nvPr/>
        </p:nvGrpSpPr>
        <p:grpSpPr>
          <a:xfrm>
            <a:off x="591837" y="1412776"/>
            <a:ext cx="8299048" cy="5222611"/>
            <a:chOff x="591837" y="1412776"/>
            <a:chExt cx="8299048" cy="5222611"/>
          </a:xfrm>
        </p:grpSpPr>
        <p:pic>
          <p:nvPicPr>
            <p:cNvPr id="4100" name="Picture 4" descr="P:\GEMEINSAME DOKUMENTE\Markus\bilder\Fotolia_48985793_L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6918" y="1412776"/>
              <a:ext cx="3673967" cy="2448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99" name="Picture 3" descr="P:\GEMEINSAME DOKUMENTE\Markus\bilder\Neuer Ordner\Fotolia_64671706_L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6015" y="3861048"/>
              <a:ext cx="4174869" cy="27743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98" name="Picture 2" descr="P:\GEMEINSAME DOKUMENTE\Markus\bilder\Neuer Ordner\Fotolia_18167985_XXL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837" y="1412776"/>
              <a:ext cx="4644516" cy="30963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6596701" cy="1143000"/>
          </a:xfrm>
        </p:spPr>
        <p:txBody>
          <a:bodyPr/>
          <a:lstStyle/>
          <a:p>
            <a:r>
              <a:rPr lang="de-AT" sz="1800" dirty="0" err="1" smtClean="0"/>
              <a:t>Izazovi</a:t>
            </a:r>
            <a:r>
              <a:rPr lang="de-AT" sz="1800" dirty="0" smtClean="0"/>
              <a:t> i </a:t>
            </a:r>
            <a:r>
              <a:rPr lang="de-AT" sz="1800" dirty="0" err="1" smtClean="0"/>
              <a:t>glavna</a:t>
            </a:r>
            <a:r>
              <a:rPr lang="de-AT" sz="1800" dirty="0" smtClean="0"/>
              <a:t> </a:t>
            </a:r>
            <a:r>
              <a:rPr lang="de-AT" sz="1800" dirty="0" err="1" smtClean="0"/>
              <a:t>pitanja</a:t>
            </a:r>
            <a:r>
              <a:rPr lang="de-AT" sz="1800" dirty="0" smtClean="0"/>
              <a:t> </a:t>
            </a:r>
            <a:r>
              <a:rPr lang="de-AT" sz="1800" dirty="0" err="1" smtClean="0"/>
              <a:t>za</a:t>
            </a:r>
            <a:r>
              <a:rPr lang="de-AT" sz="1800" dirty="0" smtClean="0"/>
              <a:t> </a:t>
            </a:r>
            <a:r>
              <a:rPr lang="de-AT" sz="1800" dirty="0" err="1" smtClean="0"/>
              <a:t>strateški</a:t>
            </a:r>
            <a:r>
              <a:rPr lang="de-AT" sz="1800" dirty="0" smtClean="0"/>
              <a:t>/</a:t>
            </a:r>
            <a:r>
              <a:rPr lang="de-AT" sz="1800" dirty="0" err="1" smtClean="0"/>
              <a:t>politički</a:t>
            </a:r>
            <a:r>
              <a:rPr lang="de-AT" sz="1800" dirty="0" smtClean="0"/>
              <a:t> </a:t>
            </a:r>
            <a:r>
              <a:rPr lang="de-AT" sz="1800" dirty="0" err="1" smtClean="0"/>
              <a:t>nivo</a:t>
            </a:r>
            <a:endParaRPr lang="de-AT" sz="18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74483" y="1412777"/>
            <a:ext cx="8316401" cy="5222610"/>
          </a:xfrm>
          <a:solidFill>
            <a:schemeClr val="bg1">
              <a:alpha val="75000"/>
            </a:schemeClr>
          </a:solidFill>
        </p:spPr>
        <p:txBody>
          <a:bodyPr/>
          <a:lstStyle/>
          <a:p>
            <a:pPr marL="0" indent="0">
              <a:buNone/>
            </a:pPr>
            <a:endParaRPr lang="de-AT" b="1" dirty="0" smtClean="0">
              <a:solidFill>
                <a:srgbClr val="1E4D85"/>
              </a:solidFill>
              <a:latin typeface="+mj-lt"/>
              <a:ea typeface="+mj-ea"/>
              <a:cs typeface="+mj-cs"/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de-AT" b="1" dirty="0">
              <a:solidFill>
                <a:srgbClr val="1E4D85"/>
              </a:solidFill>
              <a:latin typeface="+mj-lt"/>
              <a:ea typeface="+mj-ea"/>
              <a:cs typeface="+mj-cs"/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de-AT" b="1" dirty="0" smtClean="0">
              <a:solidFill>
                <a:srgbClr val="1E4D85"/>
              </a:solidFill>
              <a:latin typeface="+mj-lt"/>
              <a:ea typeface="+mj-ea"/>
              <a:cs typeface="+mj-cs"/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de-AT" b="1" dirty="0">
              <a:solidFill>
                <a:srgbClr val="1E4D85"/>
              </a:solidFill>
              <a:latin typeface="+mj-lt"/>
              <a:ea typeface="+mj-ea"/>
              <a:cs typeface="+mj-cs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AT" b="1" dirty="0" smtClean="0">
                <a:solidFill>
                  <a:srgbClr val="1E4D85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 </a:t>
            </a:r>
            <a:r>
              <a:rPr lang="en-GB" b="1" dirty="0" err="1" smtClean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Kako</a:t>
            </a:r>
            <a:r>
              <a:rPr lang="en-GB" b="1" dirty="0" smtClean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 da se </a:t>
            </a:r>
            <a:r>
              <a:rPr lang="en-GB" b="1" dirty="0" err="1" smtClean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dualni</a:t>
            </a:r>
            <a:r>
              <a:rPr lang="en-GB" b="1" dirty="0" smtClean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 VET </a:t>
            </a:r>
            <a:r>
              <a:rPr lang="en-GB" b="1" dirty="0" err="1" smtClean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učini</a:t>
            </a:r>
            <a:r>
              <a:rPr lang="en-GB" b="1" dirty="0" smtClean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GB" b="1" dirty="0" err="1" smtClean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atraktivnim</a:t>
            </a:r>
            <a:r>
              <a:rPr lang="en-GB" b="1" dirty="0" smtClean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GB" b="1" dirty="0" err="1" smtClean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za</a:t>
            </a:r>
            <a:r>
              <a:rPr lang="en-GB" b="1" dirty="0" smtClean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GB" b="1" dirty="0" err="1" smtClean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pojedince</a:t>
            </a:r>
            <a:r>
              <a:rPr lang="en-GB" b="1" dirty="0" smtClean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?</a:t>
            </a:r>
            <a:endParaRPr lang="en-GB" b="1" dirty="0" smtClean="0">
              <a:solidFill>
                <a:srgbClr val="1E4D85"/>
              </a:solidFill>
              <a:latin typeface="+mj-lt"/>
              <a:ea typeface="+mj-ea"/>
              <a:cs typeface="+mj-cs"/>
            </a:endParaRPr>
          </a:p>
          <a:p>
            <a:endParaRPr lang="en-GB" sz="2800" b="1" dirty="0" smtClean="0">
              <a:solidFill>
                <a:srgbClr val="1E4D85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en-GB" b="1" dirty="0" smtClean="0">
                <a:solidFill>
                  <a:srgbClr val="1E4D85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 </a:t>
            </a:r>
            <a:r>
              <a:rPr lang="en-GB" b="1" dirty="0" err="1" smtClean="0">
                <a:solidFill>
                  <a:srgbClr val="1E4D85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Kako</a:t>
            </a:r>
            <a:r>
              <a:rPr lang="en-GB" b="1" dirty="0" smtClean="0">
                <a:solidFill>
                  <a:srgbClr val="1E4D85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da se </a:t>
            </a:r>
            <a:r>
              <a:rPr lang="en-GB" b="1" dirty="0" err="1" smtClean="0">
                <a:solidFill>
                  <a:srgbClr val="1E4D85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učini</a:t>
            </a:r>
            <a:r>
              <a:rPr lang="en-GB" b="1" dirty="0" smtClean="0">
                <a:solidFill>
                  <a:srgbClr val="1E4D85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</a:t>
            </a:r>
            <a:r>
              <a:rPr lang="en-GB" b="1" dirty="0" err="1" smtClean="0">
                <a:solidFill>
                  <a:srgbClr val="1E4D85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atraktivnim</a:t>
            </a:r>
            <a:r>
              <a:rPr lang="en-GB" b="1" dirty="0" smtClean="0">
                <a:solidFill>
                  <a:srgbClr val="1E4D85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</a:t>
            </a:r>
            <a:r>
              <a:rPr lang="en-GB" b="1" dirty="0" err="1" smtClean="0">
                <a:solidFill>
                  <a:srgbClr val="1E4D85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za</a:t>
            </a:r>
            <a:r>
              <a:rPr lang="en-GB" b="1" dirty="0" smtClean="0">
                <a:solidFill>
                  <a:srgbClr val="1E4D85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</a:t>
            </a:r>
            <a:r>
              <a:rPr lang="en-GB" b="1" dirty="0" err="1" smtClean="0">
                <a:solidFill>
                  <a:srgbClr val="1E4D85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preduzeća</a:t>
            </a:r>
            <a:r>
              <a:rPr lang="en-GB" b="1" dirty="0" smtClean="0">
                <a:solidFill>
                  <a:srgbClr val="1E4D85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– da se </a:t>
            </a:r>
            <a:r>
              <a:rPr lang="en-GB" b="1" dirty="0" err="1" smtClean="0">
                <a:solidFill>
                  <a:srgbClr val="1E4D85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uključe</a:t>
            </a:r>
            <a:r>
              <a:rPr lang="en-GB" b="1" dirty="0" smtClean="0">
                <a:solidFill>
                  <a:srgbClr val="1E4D85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u VET</a:t>
            </a:r>
            <a:r>
              <a:rPr lang="en-GB" b="1" dirty="0" smtClean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?  </a:t>
            </a:r>
            <a:endParaRPr lang="en-GB" b="1" dirty="0">
              <a:solidFill>
                <a:srgbClr val="1E4D85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56857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/>
          <p:cNvGrpSpPr/>
          <p:nvPr/>
        </p:nvGrpSpPr>
        <p:grpSpPr>
          <a:xfrm>
            <a:off x="597307" y="1134886"/>
            <a:ext cx="8452859" cy="5204595"/>
            <a:chOff x="597307" y="1134886"/>
            <a:chExt cx="8452859" cy="5204595"/>
          </a:xfrm>
        </p:grpSpPr>
        <p:pic>
          <p:nvPicPr>
            <p:cNvPr id="2050" name="Picture 2" descr="P:\GEMEINSAME DOKUMENTE\Fotos Fotowettbewerbe\fw08\164_DSCN2173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308" y="1134886"/>
              <a:ext cx="3481192" cy="26108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" name="Gruppieren 1"/>
            <p:cNvGrpSpPr/>
            <p:nvPr/>
          </p:nvGrpSpPr>
          <p:grpSpPr>
            <a:xfrm>
              <a:off x="597307" y="1152079"/>
              <a:ext cx="8452859" cy="5187402"/>
              <a:chOff x="597307" y="1152079"/>
              <a:chExt cx="8452859" cy="5187402"/>
            </a:xfrm>
          </p:grpSpPr>
          <p:pic>
            <p:nvPicPr>
              <p:cNvPr id="2051" name="Picture 3" descr="P:\GEMEINSAME DOKUMENTE\Fotos Fotowettbewerbe\fw08\74_Telekom_Videowall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10347" y="1899544"/>
                <a:ext cx="2939819" cy="220486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1" name="Gruppieren 10"/>
              <p:cNvGrpSpPr/>
              <p:nvPr/>
            </p:nvGrpSpPr>
            <p:grpSpPr>
              <a:xfrm>
                <a:off x="597307" y="1152079"/>
                <a:ext cx="6615835" cy="5187402"/>
                <a:chOff x="680312" y="1412775"/>
                <a:chExt cx="6615835" cy="5187402"/>
              </a:xfrm>
            </p:grpSpPr>
            <p:pic>
              <p:nvPicPr>
                <p:cNvPr id="5" name="Picture 3" descr="P:\GEMEINSAME DOKUMENTE\Fotos Fotowettbewerbe\fw08\351_Teresa Felberbauer_04.JP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161505" y="1412775"/>
                  <a:ext cx="2031848" cy="3048193"/>
                </a:xfrm>
                <a:prstGeom prst="rect">
                  <a:avLst/>
                </a:prstGeom>
                <a:solidFill>
                  <a:schemeClr val="bg1">
                    <a:alpha val="80000"/>
                  </a:schemeClr>
                </a:solidFill>
                <a:extLst/>
              </p:spPr>
            </p:pic>
            <p:pic>
              <p:nvPicPr>
                <p:cNvPr id="6" name="Picture 3" descr="P:\GEMEINSAME DOKUMENTE\BIC_Fotos\fotowettbewerbe\fw09\20 Manuel_Ata.jpg"/>
                <p:cNvPicPr>
                  <a:picLocks noChangeAspect="1" noChangeArrowheads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5409" b="2738"/>
                <a:stretch/>
              </p:blipFill>
              <p:spPr bwMode="auto">
                <a:xfrm>
                  <a:off x="3911771" y="4365104"/>
                  <a:ext cx="3384376" cy="2235073"/>
                </a:xfrm>
                <a:prstGeom prst="rect">
                  <a:avLst/>
                </a:prstGeom>
                <a:solidFill>
                  <a:schemeClr val="bg1">
                    <a:alpha val="80000"/>
                  </a:schemeClr>
                </a:solidFill>
                <a:extLst/>
              </p:spPr>
            </p:pic>
            <p:pic>
              <p:nvPicPr>
                <p:cNvPr id="7" name="Picture 2" descr="P:\GEMEINSAME DOKUMENTE\Markus\bilder\Neuer Ordner\Fotolia_39129862_L.jpg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80312" y="3727925"/>
                  <a:ext cx="3228079" cy="2184102"/>
                </a:xfrm>
                <a:prstGeom prst="rect">
                  <a:avLst/>
                </a:prstGeom>
                <a:solidFill>
                  <a:schemeClr val="bg1">
                    <a:alpha val="80000"/>
                  </a:schemeClr>
                </a:solidFill>
                <a:extLst/>
              </p:spPr>
            </p:pic>
          </p:grpSp>
        </p:grpSp>
      </p:grpSp>
      <p:sp>
        <p:nvSpPr>
          <p:cNvPr id="16" name="Titel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1800" dirty="0" err="1" smtClean="0"/>
              <a:t>Relevantne</a:t>
            </a:r>
            <a:r>
              <a:rPr lang="en-GB" sz="1800" dirty="0" smtClean="0"/>
              <a:t> </a:t>
            </a:r>
            <a:r>
              <a:rPr lang="en-GB" sz="1800" dirty="0" err="1" smtClean="0"/>
              <a:t>dimenzije</a:t>
            </a:r>
            <a:r>
              <a:rPr lang="en-GB" sz="1800" dirty="0" smtClean="0"/>
              <a:t> </a:t>
            </a:r>
            <a:r>
              <a:rPr lang="en-GB" sz="1800" dirty="0" err="1" smtClean="0"/>
              <a:t>učenja</a:t>
            </a:r>
            <a:r>
              <a:rPr lang="en-GB" sz="1800" dirty="0" smtClean="0"/>
              <a:t> </a:t>
            </a:r>
            <a:r>
              <a:rPr lang="en-GB" sz="1800" dirty="0" err="1" smtClean="0"/>
              <a:t>kroz</a:t>
            </a:r>
            <a:r>
              <a:rPr lang="en-GB" sz="1800" dirty="0" smtClean="0"/>
              <a:t> rad</a:t>
            </a:r>
            <a:endParaRPr lang="en-GB" sz="1800" dirty="0"/>
          </a:p>
        </p:txBody>
      </p:sp>
      <p:sp>
        <p:nvSpPr>
          <p:cNvPr id="15" name="Inhaltsplatzhalter 2"/>
          <p:cNvSpPr txBox="1">
            <a:spLocks/>
          </p:cNvSpPr>
          <p:nvPr/>
        </p:nvSpPr>
        <p:spPr bwMode="auto">
          <a:xfrm>
            <a:off x="566952" y="1134886"/>
            <a:ext cx="8483214" cy="5290206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ü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Symbol" pitchFamily="18" charset="2"/>
              <a:buChar char="-"/>
              <a:defRPr sz="1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GB" sz="1500" b="1" dirty="0">
                <a:solidFill>
                  <a:srgbClr val="1E4D85"/>
                </a:solidFill>
                <a:sym typeface="Wingdings" panose="05000000000000000000" pitchFamily="2" charset="2"/>
              </a:rPr>
              <a:t></a:t>
            </a:r>
            <a:r>
              <a:rPr lang="en-GB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  <a:sym typeface="Wingdings" panose="05000000000000000000" pitchFamily="2" charset="2"/>
              </a:rPr>
              <a:t>odgovo</a:t>
            </a:r>
            <a:r>
              <a:rPr lang="en-GB" sz="1500" b="1" dirty="0" err="1" smtClean="0">
                <a:solidFill>
                  <a:srgbClr val="1E4D85"/>
                </a:solidFill>
                <a:sym typeface="Wingdings" panose="05000000000000000000" pitchFamily="2" charset="2"/>
              </a:rPr>
              <a:t>r</a:t>
            </a: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  <a:sym typeface="Wingdings" panose="05000000000000000000" pitchFamily="2" charset="2"/>
              </a:rPr>
              <a:t>na</a:t>
            </a: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  <a:sym typeface="Wingdings" panose="05000000000000000000" pitchFamily="2" charset="2"/>
              </a:rPr>
              <a:t>potrebe</a:t>
            </a: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  <a:sym typeface="Wingdings" panose="05000000000000000000" pitchFamily="2" charset="2"/>
              </a:rPr>
              <a:t>preduzeća</a:t>
            </a: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  <a:sym typeface="Wingdings" panose="05000000000000000000" pitchFamily="2" charset="2"/>
              </a:rPr>
              <a:t>za</a:t>
            </a: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  <a:sym typeface="Wingdings" panose="05000000000000000000" pitchFamily="2" charset="2"/>
              </a:rPr>
              <a:t>veštinama</a:t>
            </a:r>
            <a:endParaRPr lang="en-GB" sz="1500" b="1" dirty="0" smtClean="0">
              <a:solidFill>
                <a:srgbClr val="1E4D85"/>
              </a:solidFill>
            </a:endParaRPr>
          </a:p>
          <a:p>
            <a:pPr lvl="1"/>
            <a:r>
              <a:rPr lang="en-GB" sz="1500" b="1" dirty="0" err="1" smtClean="0">
                <a:solidFill>
                  <a:srgbClr val="1E4D85"/>
                </a:solidFill>
              </a:rPr>
              <a:t>pristup</a:t>
            </a:r>
            <a:r>
              <a:rPr lang="en-GB" sz="1500" b="1" dirty="0" smtClean="0">
                <a:solidFill>
                  <a:srgbClr val="1E4D85"/>
                </a:solidFill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</a:rPr>
              <a:t>usmeren</a:t>
            </a:r>
            <a:r>
              <a:rPr lang="en-GB" sz="1500" b="1" dirty="0" smtClean="0">
                <a:solidFill>
                  <a:srgbClr val="1E4D85"/>
                </a:solidFill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</a:rPr>
              <a:t>ka</a:t>
            </a:r>
            <a:r>
              <a:rPr lang="en-GB" sz="1500" b="1" dirty="0" smtClean="0">
                <a:solidFill>
                  <a:srgbClr val="1E4D85"/>
                </a:solidFill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</a:rPr>
              <a:t>ponudi</a:t>
            </a:r>
            <a:r>
              <a:rPr lang="en-GB" sz="1500" b="1" dirty="0" smtClean="0">
                <a:solidFill>
                  <a:srgbClr val="1E4D85"/>
                </a:solidFill>
              </a:rPr>
              <a:t> u </a:t>
            </a:r>
            <a:r>
              <a:rPr lang="en-GB" sz="1500" b="1" dirty="0" err="1" smtClean="0">
                <a:solidFill>
                  <a:srgbClr val="1E4D85"/>
                </a:solidFill>
              </a:rPr>
              <a:t>odnosu</a:t>
            </a:r>
            <a:r>
              <a:rPr lang="en-GB" sz="1500" b="1" dirty="0" smtClean="0">
                <a:solidFill>
                  <a:srgbClr val="1E4D85"/>
                </a:solidFill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</a:rPr>
              <a:t>na</a:t>
            </a:r>
            <a:r>
              <a:rPr lang="en-GB" sz="1500" b="1" dirty="0" smtClean="0">
                <a:solidFill>
                  <a:srgbClr val="1E4D85"/>
                </a:solidFill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</a:rPr>
              <a:t>pristup</a:t>
            </a:r>
            <a:r>
              <a:rPr lang="en-GB" sz="1500" b="1" dirty="0" smtClean="0">
                <a:solidFill>
                  <a:srgbClr val="1E4D85"/>
                </a:solidFill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</a:rPr>
              <a:t>usmeren</a:t>
            </a:r>
            <a:r>
              <a:rPr lang="en-GB" sz="1500" b="1" dirty="0" smtClean="0">
                <a:solidFill>
                  <a:srgbClr val="1E4D85"/>
                </a:solidFill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</a:rPr>
              <a:t>ka</a:t>
            </a:r>
            <a:r>
              <a:rPr lang="en-GB" sz="1500" b="1" dirty="0" smtClean="0">
                <a:solidFill>
                  <a:srgbClr val="1E4D85"/>
                </a:solidFill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</a:rPr>
              <a:t>potražnji</a:t>
            </a:r>
            <a:endParaRPr lang="en-GB" sz="1500" b="1" dirty="0" smtClean="0">
              <a:solidFill>
                <a:srgbClr val="1E4D85"/>
              </a:solidFill>
            </a:endParaRPr>
          </a:p>
          <a:p>
            <a:pPr marL="0" indent="0">
              <a:buFont typeface="Wingdings" pitchFamily="2" charset="2"/>
              <a:buNone/>
            </a:pPr>
            <a:endParaRPr lang="en-GB" sz="1500" b="1" dirty="0">
              <a:solidFill>
                <a:srgbClr val="1E4D85"/>
              </a:solidFill>
            </a:endParaRPr>
          </a:p>
          <a:p>
            <a:pPr>
              <a:buFont typeface="Wingdings" charset="0"/>
              <a:buChar char="à"/>
            </a:pPr>
            <a:r>
              <a:rPr lang="en-GB" sz="1500" b="1" dirty="0" err="1" smtClean="0">
                <a:solidFill>
                  <a:srgbClr val="1E4D85"/>
                </a:solidFill>
                <a:sym typeface="Wingdings" panose="05000000000000000000" pitchFamily="2" charset="2"/>
              </a:rPr>
              <a:t>poslovni</a:t>
            </a: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  <a:sym typeface="Wingdings" panose="05000000000000000000" pitchFamily="2" charset="2"/>
              </a:rPr>
              <a:t>slučaj</a:t>
            </a: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  <a:sym typeface="Wingdings" panose="05000000000000000000" pitchFamily="2" charset="2"/>
              </a:rPr>
              <a:t>za</a:t>
            </a: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  <a:sym typeface="Wingdings" panose="05000000000000000000" pitchFamily="2" charset="2"/>
              </a:rPr>
              <a:t>preduzeća</a:t>
            </a:r>
            <a:endParaRPr lang="en-GB" sz="1500" b="1" dirty="0" smtClean="0">
              <a:solidFill>
                <a:srgbClr val="1E4D85"/>
              </a:solidFill>
            </a:endParaRPr>
          </a:p>
          <a:p>
            <a:pPr lvl="1">
              <a:buFont typeface="Wingdings" charset="0"/>
              <a:buChar char="à"/>
            </a:pPr>
            <a:r>
              <a:rPr lang="en-GB" sz="1500" b="1" dirty="0" err="1" smtClean="0">
                <a:solidFill>
                  <a:srgbClr val="1E4D85"/>
                </a:solidFill>
              </a:rPr>
              <a:t>katalizatori</a:t>
            </a:r>
            <a:r>
              <a:rPr lang="en-GB" sz="1500" b="1" dirty="0" smtClean="0">
                <a:solidFill>
                  <a:srgbClr val="1E4D85"/>
                </a:solidFill>
              </a:rPr>
              <a:t>: </a:t>
            </a:r>
            <a:r>
              <a:rPr lang="en-GB" sz="1500" b="1" dirty="0" err="1" smtClean="0">
                <a:solidFill>
                  <a:srgbClr val="1E4D85"/>
                </a:solidFill>
              </a:rPr>
              <a:t>institucije</a:t>
            </a:r>
            <a:r>
              <a:rPr lang="en-GB" sz="1500" b="1" dirty="0" smtClean="0">
                <a:solidFill>
                  <a:srgbClr val="1E4D85"/>
                </a:solidFill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</a:rPr>
              <a:t>i</a:t>
            </a:r>
            <a:r>
              <a:rPr lang="en-GB" sz="1500" b="1" dirty="0" smtClean="0">
                <a:solidFill>
                  <a:srgbClr val="1E4D85"/>
                </a:solidFill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</a:rPr>
              <a:t>strukture</a:t>
            </a:r>
            <a:r>
              <a:rPr lang="en-GB" sz="1500" b="1" dirty="0" smtClean="0">
                <a:solidFill>
                  <a:srgbClr val="1E4D85"/>
                </a:solidFill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</a:rPr>
              <a:t>uprave</a:t>
            </a:r>
            <a:r>
              <a:rPr lang="en-GB" sz="1500" b="1" dirty="0" smtClean="0">
                <a:solidFill>
                  <a:srgbClr val="1E4D85"/>
                </a:solidFill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</a:rPr>
              <a:t>koje</a:t>
            </a:r>
            <a:r>
              <a:rPr lang="en-GB" sz="1500" b="1" dirty="0" smtClean="0">
                <a:solidFill>
                  <a:srgbClr val="1E4D85"/>
                </a:solidFill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</a:rPr>
              <a:t>omogućavaju</a:t>
            </a:r>
            <a:r>
              <a:rPr lang="en-GB" sz="1500" b="1" dirty="0" smtClean="0">
                <a:solidFill>
                  <a:srgbClr val="1E4D85"/>
                </a:solidFill>
              </a:rPr>
              <a:t> “</a:t>
            </a:r>
            <a:r>
              <a:rPr lang="en-GB" sz="1500" b="1" dirty="0" err="1" smtClean="0">
                <a:solidFill>
                  <a:srgbClr val="1E4D85"/>
                </a:solidFill>
              </a:rPr>
              <a:t>suvlasništvo</a:t>
            </a:r>
            <a:r>
              <a:rPr lang="en-GB" sz="1500" b="1" dirty="0" smtClean="0">
                <a:solidFill>
                  <a:srgbClr val="1E4D85"/>
                </a:solidFill>
              </a:rPr>
              <a:t>”</a:t>
            </a:r>
            <a:r>
              <a:rPr lang="en-GB" sz="1500" b="1" dirty="0" smtClean="0">
                <a:solidFill>
                  <a:srgbClr val="1E4D85"/>
                </a:solidFill>
              </a:rPr>
              <a:t>;</a:t>
            </a:r>
            <a:endParaRPr lang="en-GB" sz="1500" b="1" dirty="0" smtClean="0">
              <a:solidFill>
                <a:srgbClr val="1E4D85"/>
              </a:solidFill>
            </a:endParaRPr>
          </a:p>
          <a:p>
            <a:pPr lvl="1"/>
            <a:r>
              <a:rPr lang="en-GB" sz="1500" b="1" dirty="0" err="1" smtClean="0">
                <a:solidFill>
                  <a:srgbClr val="1E4D85"/>
                </a:solidFill>
              </a:rPr>
              <a:t>perspektiva</a:t>
            </a:r>
            <a:r>
              <a:rPr lang="en-GB" sz="1500" b="1" dirty="0" smtClean="0">
                <a:solidFill>
                  <a:srgbClr val="1E4D85"/>
                </a:solidFill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</a:rPr>
              <a:t>preduzeća</a:t>
            </a:r>
            <a:r>
              <a:rPr lang="en-GB" sz="1500" b="1" dirty="0" smtClean="0">
                <a:solidFill>
                  <a:srgbClr val="1E4D85"/>
                </a:solidFill>
              </a:rPr>
              <a:t> u </a:t>
            </a:r>
            <a:r>
              <a:rPr lang="en-GB" sz="1500" b="1" dirty="0" err="1" smtClean="0">
                <a:solidFill>
                  <a:srgbClr val="1E4D85"/>
                </a:solidFill>
              </a:rPr>
              <a:t>dizajnu</a:t>
            </a:r>
            <a:r>
              <a:rPr lang="en-GB" sz="1500" b="1" dirty="0" smtClean="0">
                <a:solidFill>
                  <a:srgbClr val="1E4D85"/>
                </a:solidFill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</a:rPr>
              <a:t>kvalifikacija</a:t>
            </a:r>
            <a:endParaRPr lang="en-GB" sz="1500" b="1" dirty="0" smtClean="0">
              <a:solidFill>
                <a:srgbClr val="1E4D85"/>
              </a:solidFill>
            </a:endParaRPr>
          </a:p>
          <a:p>
            <a:pPr lvl="1"/>
            <a:r>
              <a:rPr lang="en-GB" sz="1500" b="1" dirty="0" err="1" smtClean="0">
                <a:solidFill>
                  <a:srgbClr val="1E4D85"/>
                </a:solidFill>
              </a:rPr>
              <a:t>praktična</a:t>
            </a:r>
            <a:r>
              <a:rPr lang="en-GB" sz="1500" b="1" dirty="0" smtClean="0">
                <a:solidFill>
                  <a:srgbClr val="1E4D85"/>
                </a:solidFill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</a:rPr>
              <a:t>i</a:t>
            </a:r>
            <a:r>
              <a:rPr lang="en-GB" sz="1500" b="1" dirty="0" smtClean="0">
                <a:solidFill>
                  <a:srgbClr val="1E4D85"/>
                </a:solidFill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</a:rPr>
              <a:t>finansijska</a:t>
            </a:r>
            <a:r>
              <a:rPr lang="en-GB" sz="1500" b="1" dirty="0" smtClean="0">
                <a:solidFill>
                  <a:srgbClr val="1E4D85"/>
                </a:solidFill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</a:rPr>
              <a:t>podrška</a:t>
            </a:r>
            <a:r>
              <a:rPr lang="en-GB" sz="1500" b="1" dirty="0" smtClean="0">
                <a:solidFill>
                  <a:srgbClr val="1E4D85"/>
                </a:solidFill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</a:rPr>
              <a:t>preduzećima</a:t>
            </a:r>
            <a:endParaRPr lang="en-GB" sz="1500" b="1" dirty="0" smtClean="0">
              <a:solidFill>
                <a:srgbClr val="1E4D85"/>
              </a:solidFill>
            </a:endParaRPr>
          </a:p>
          <a:p>
            <a:endParaRPr lang="en-GB" sz="1500" b="1" dirty="0">
              <a:solidFill>
                <a:srgbClr val="1E4D85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</a:t>
            </a:r>
            <a:r>
              <a:rPr lang="en-GB" sz="1500" b="1" dirty="0" err="1" smtClean="0">
                <a:solidFill>
                  <a:srgbClr val="1E4D85"/>
                </a:solidFill>
                <a:sym typeface="Wingdings" panose="05000000000000000000" pitchFamily="2" charset="2"/>
              </a:rPr>
              <a:t>standardi</a:t>
            </a: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  <a:sym typeface="Wingdings" panose="05000000000000000000" pitchFamily="2" charset="2"/>
              </a:rPr>
              <a:t>i</a:t>
            </a: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  <a:sym typeface="Wingdings" panose="05000000000000000000" pitchFamily="2" charset="2"/>
              </a:rPr>
              <a:t>kvalifikacije</a:t>
            </a:r>
            <a:endParaRPr lang="en-GB" sz="1500" b="1" dirty="0">
              <a:solidFill>
                <a:srgbClr val="1E4D85"/>
              </a:solidFill>
            </a:endParaRPr>
          </a:p>
          <a:p>
            <a:pPr lvl="1"/>
            <a:r>
              <a:rPr lang="en-GB" sz="1500" b="1" dirty="0" err="1" smtClean="0">
                <a:solidFill>
                  <a:srgbClr val="1E4D85"/>
                </a:solidFill>
              </a:rPr>
              <a:t>zanimanja</a:t>
            </a:r>
            <a:r>
              <a:rPr lang="en-GB" sz="1500" b="1" dirty="0" smtClean="0">
                <a:solidFill>
                  <a:srgbClr val="1E4D85"/>
                </a:solidFill>
              </a:rPr>
              <a:t> u </a:t>
            </a:r>
            <a:r>
              <a:rPr lang="en-GB" sz="1500" b="1" dirty="0" err="1" smtClean="0">
                <a:solidFill>
                  <a:srgbClr val="1E4D85"/>
                </a:solidFill>
              </a:rPr>
              <a:t>odnosu</a:t>
            </a:r>
            <a:r>
              <a:rPr lang="en-GB" sz="1500" b="1" dirty="0" smtClean="0">
                <a:solidFill>
                  <a:srgbClr val="1E4D85"/>
                </a:solidFill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</a:rPr>
              <a:t>na</a:t>
            </a:r>
            <a:r>
              <a:rPr lang="en-GB" sz="1500" b="1" dirty="0" smtClean="0">
                <a:solidFill>
                  <a:srgbClr val="1E4D85"/>
                </a:solidFill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</a:rPr>
              <a:t>poslove</a:t>
            </a:r>
            <a:endParaRPr lang="en-GB" sz="1500" b="1" dirty="0" smtClean="0">
              <a:solidFill>
                <a:srgbClr val="1E4D85"/>
              </a:solidFill>
            </a:endParaRPr>
          </a:p>
          <a:p>
            <a:pPr marL="0" indent="0">
              <a:buFont typeface="Wingdings" pitchFamily="2" charset="2"/>
              <a:buNone/>
            </a:pPr>
            <a:endParaRPr lang="en-GB" sz="1500" b="1" dirty="0">
              <a:solidFill>
                <a:srgbClr val="1E4D85"/>
              </a:solidFill>
              <a:sym typeface="Wingdings" panose="05000000000000000000" pitchFamily="2" charset="2"/>
            </a:endParaRPr>
          </a:p>
          <a:p>
            <a:pPr marL="0" indent="0">
              <a:buFont typeface="Wingdings" pitchFamily="2" charset="2"/>
              <a:buNone/>
            </a:pP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 </a:t>
            </a:r>
            <a:r>
              <a:rPr lang="en-GB" sz="1500" b="1" dirty="0" err="1" smtClean="0">
                <a:solidFill>
                  <a:srgbClr val="1E4D85"/>
                </a:solidFill>
                <a:sym typeface="Wingdings" panose="05000000000000000000" pitchFamily="2" charset="2"/>
              </a:rPr>
              <a:t>mesto</a:t>
            </a: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 VET-a u </a:t>
            </a:r>
            <a:r>
              <a:rPr lang="en-GB" sz="1500" b="1" dirty="0" err="1" smtClean="0">
                <a:solidFill>
                  <a:srgbClr val="1E4D85"/>
                </a:solidFill>
                <a:sym typeface="Wingdings" panose="05000000000000000000" pitchFamily="2" charset="2"/>
              </a:rPr>
              <a:t>ukupnom</a:t>
            </a: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  <a:sym typeface="Wingdings" panose="05000000000000000000" pitchFamily="2" charset="2"/>
              </a:rPr>
              <a:t>dualnom</a:t>
            </a: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  <a:sym typeface="Wingdings" panose="05000000000000000000" pitchFamily="2" charset="2"/>
              </a:rPr>
              <a:t>sistemu</a:t>
            </a:r>
            <a:r>
              <a:rPr lang="en-GB" sz="1500" b="1" dirty="0" smtClean="0">
                <a:solidFill>
                  <a:srgbClr val="1E4D85"/>
                </a:solidFill>
              </a:rPr>
              <a:t> </a:t>
            </a:r>
            <a:endParaRPr lang="en-GB" sz="1500" b="1" dirty="0">
              <a:solidFill>
                <a:srgbClr val="1E4D85"/>
              </a:solidFill>
            </a:endParaRPr>
          </a:p>
          <a:p>
            <a:pPr lvl="1"/>
            <a:r>
              <a:rPr lang="en-GB" sz="1500" b="1" dirty="0" err="1" smtClean="0">
                <a:solidFill>
                  <a:srgbClr val="1E4D85"/>
                </a:solidFill>
              </a:rPr>
              <a:t>mesto</a:t>
            </a:r>
            <a:r>
              <a:rPr lang="en-GB" sz="1500" b="1" dirty="0" smtClean="0">
                <a:solidFill>
                  <a:srgbClr val="1E4D85"/>
                </a:solidFill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</a:rPr>
              <a:t>dualnog</a:t>
            </a:r>
            <a:r>
              <a:rPr lang="en-GB" sz="1500" b="1" dirty="0" smtClean="0">
                <a:solidFill>
                  <a:srgbClr val="1E4D85"/>
                </a:solidFill>
              </a:rPr>
              <a:t> VET-a u </a:t>
            </a:r>
            <a:r>
              <a:rPr lang="en-GB" sz="1500" b="1" dirty="0" err="1" smtClean="0">
                <a:solidFill>
                  <a:srgbClr val="1E4D85"/>
                </a:solidFill>
              </a:rPr>
              <a:t>ukupnom</a:t>
            </a:r>
            <a:r>
              <a:rPr lang="en-GB" sz="1500" b="1" dirty="0" smtClean="0">
                <a:solidFill>
                  <a:srgbClr val="1E4D85"/>
                </a:solidFill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</a:rPr>
              <a:t>sistemu</a:t>
            </a:r>
            <a:r>
              <a:rPr lang="en-GB" sz="1500" b="1" dirty="0" smtClean="0">
                <a:solidFill>
                  <a:srgbClr val="1E4D85"/>
                </a:solidFill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</a:rPr>
              <a:t>obrazovanja</a:t>
            </a:r>
            <a:endParaRPr lang="en-GB" sz="1500" b="1" dirty="0" smtClean="0">
              <a:solidFill>
                <a:srgbClr val="1E4D85"/>
              </a:solidFill>
            </a:endParaRPr>
          </a:p>
          <a:p>
            <a:pPr lvl="1"/>
            <a:r>
              <a:rPr lang="en-GB" sz="1500" b="1" dirty="0" err="1" smtClean="0">
                <a:solidFill>
                  <a:srgbClr val="1E4D85"/>
                </a:solidFill>
              </a:rPr>
              <a:t>pravci</a:t>
            </a:r>
            <a:r>
              <a:rPr lang="en-GB" sz="1500" b="1" dirty="0" smtClean="0">
                <a:solidFill>
                  <a:srgbClr val="1E4D85"/>
                </a:solidFill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</a:rPr>
              <a:t>progresije</a:t>
            </a:r>
            <a:endParaRPr lang="en-GB" sz="1500" b="1" dirty="0" smtClean="0">
              <a:solidFill>
                <a:srgbClr val="1E4D85"/>
              </a:solidFill>
            </a:endParaRPr>
          </a:p>
          <a:p>
            <a:pPr marL="0" indent="0">
              <a:buFont typeface="Wingdings" pitchFamily="2" charset="2"/>
              <a:buNone/>
            </a:pPr>
            <a:endParaRPr lang="en-GB" sz="1500" b="1" dirty="0" smtClean="0">
              <a:solidFill>
                <a:srgbClr val="1E4D85"/>
              </a:solidFill>
              <a:sym typeface="Wingdings" panose="05000000000000000000" pitchFamily="2" charset="2"/>
            </a:endParaRPr>
          </a:p>
          <a:p>
            <a:pPr marL="0" indent="0">
              <a:buFont typeface="Wingdings" pitchFamily="2" charset="2"/>
              <a:buNone/>
            </a:pP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 </a:t>
            </a:r>
            <a:r>
              <a:rPr lang="en-GB" sz="1500" b="1" dirty="0" err="1" smtClean="0">
                <a:solidFill>
                  <a:srgbClr val="1E4D85"/>
                </a:solidFill>
                <a:sym typeface="Wingdings" panose="05000000000000000000" pitchFamily="2" charset="2"/>
              </a:rPr>
              <a:t>mehanizmi</a:t>
            </a: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  <a:sym typeface="Wingdings" panose="05000000000000000000" pitchFamily="2" charset="2"/>
              </a:rPr>
              <a:t>za</a:t>
            </a: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  <a:sym typeface="Wingdings" panose="05000000000000000000" pitchFamily="2" charset="2"/>
              </a:rPr>
              <a:t>obezbeđenje</a:t>
            </a: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  <a:sym typeface="Wingdings" panose="05000000000000000000" pitchFamily="2" charset="2"/>
              </a:rPr>
              <a:t>kvaliteta</a:t>
            </a:r>
            <a:endParaRPr lang="en-GB" sz="1500" b="1" dirty="0" smtClean="0">
              <a:solidFill>
                <a:srgbClr val="1E4D85"/>
              </a:solidFill>
              <a:sym typeface="Wingdings" panose="05000000000000000000" pitchFamily="2" charset="2"/>
            </a:endParaRPr>
          </a:p>
          <a:p>
            <a:pPr lvl="1"/>
            <a:r>
              <a:rPr lang="en-GB" sz="1500" b="1" dirty="0" err="1" smtClean="0">
                <a:solidFill>
                  <a:srgbClr val="1E4D85"/>
                </a:solidFill>
                <a:sym typeface="Wingdings" panose="05000000000000000000" pitchFamily="2" charset="2"/>
              </a:rPr>
              <a:t>regulatorni</a:t>
            </a: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  <a:sym typeface="Wingdings" panose="05000000000000000000" pitchFamily="2" charset="2"/>
              </a:rPr>
              <a:t>okvir</a:t>
            </a: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  <a:sym typeface="Wingdings" panose="05000000000000000000" pitchFamily="2" charset="2"/>
              </a:rPr>
              <a:t>sa</a:t>
            </a: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  <a:sym typeface="Wingdings" panose="05000000000000000000" pitchFamily="2" charset="2"/>
              </a:rPr>
              <a:t>jasno</a:t>
            </a: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  <a:sym typeface="Wingdings" panose="05000000000000000000" pitchFamily="2" charset="2"/>
              </a:rPr>
              <a:t>definisanim</a:t>
            </a: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  <a:sym typeface="Wingdings" panose="05000000000000000000" pitchFamily="2" charset="2"/>
              </a:rPr>
              <a:t>odgovornostima</a:t>
            </a: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 </a:t>
            </a:r>
            <a:endParaRPr lang="en-GB" sz="1500" b="1" dirty="0">
              <a:solidFill>
                <a:srgbClr val="1E4D85"/>
              </a:solidFill>
            </a:endParaRPr>
          </a:p>
          <a:p>
            <a:pPr lvl="1"/>
            <a:r>
              <a:rPr lang="en-GB" sz="1500" b="1" dirty="0" err="1" smtClean="0">
                <a:solidFill>
                  <a:srgbClr val="1E4D85"/>
                </a:solidFill>
                <a:sym typeface="Wingdings" panose="05000000000000000000" pitchFamily="2" charset="2"/>
              </a:rPr>
              <a:t>mehanizmi</a:t>
            </a: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  <a:sym typeface="Wingdings" panose="05000000000000000000" pitchFamily="2" charset="2"/>
              </a:rPr>
              <a:t>povratnih</a:t>
            </a:r>
            <a:r>
              <a:rPr lang="en-GB" sz="1500" b="1" dirty="0" smtClean="0">
                <a:solidFill>
                  <a:srgbClr val="1E4D85"/>
                </a:solidFill>
                <a:sym typeface="Wingdings" panose="05000000000000000000" pitchFamily="2" charset="2"/>
              </a:rPr>
              <a:t> </a:t>
            </a:r>
            <a:r>
              <a:rPr lang="en-GB" sz="1500" b="1" dirty="0" err="1" smtClean="0">
                <a:solidFill>
                  <a:srgbClr val="1E4D85"/>
                </a:solidFill>
                <a:sym typeface="Wingdings" panose="05000000000000000000" pitchFamily="2" charset="2"/>
              </a:rPr>
              <a:t>informacija</a:t>
            </a:r>
            <a:endParaRPr lang="en-GB" sz="1500" b="1" dirty="0" smtClean="0">
              <a:solidFill>
                <a:srgbClr val="1E4D85"/>
              </a:solidFill>
              <a:sym typeface="Wingdings" panose="05000000000000000000" pitchFamily="2" charset="2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4478166" y="6425092"/>
            <a:ext cx="4572000" cy="4924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AT" sz="900" dirty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Vgl. Wolfgang Bliem, Kurt Schmid, Alexander </a:t>
            </a:r>
            <a:r>
              <a:rPr lang="de-AT" sz="900" dirty="0" err="1">
                <a:solidFill>
                  <a:srgbClr val="1E4D85"/>
                </a:solidFill>
                <a:latin typeface="+mj-lt"/>
                <a:ea typeface="+mj-ea"/>
                <a:cs typeface="+mj-cs"/>
              </a:rPr>
              <a:t>Petanovitsch</a:t>
            </a:r>
            <a:r>
              <a:rPr lang="de-AT" sz="900" dirty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 (2014):   Erfolgsfaktoren der dualen Ausbildung. Transfermöglichkeiten </a:t>
            </a:r>
            <a:r>
              <a:rPr lang="de-AT" sz="900" dirty="0" err="1">
                <a:solidFill>
                  <a:srgbClr val="1E4D85"/>
                </a:solidFill>
                <a:latin typeface="+mj-lt"/>
                <a:ea typeface="+mj-ea"/>
                <a:cs typeface="+mj-cs"/>
              </a:rPr>
              <a:t>ibw</a:t>
            </a:r>
            <a:r>
              <a:rPr lang="de-AT" sz="900" dirty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-Forschungsbericht  Nr. 177</a:t>
            </a:r>
          </a:p>
          <a:p>
            <a:endParaRPr lang="de-AT" sz="800" dirty="0"/>
          </a:p>
        </p:txBody>
      </p:sp>
    </p:spTree>
    <p:extLst>
      <p:ext uri="{BB962C8B-B14F-4D97-AF65-F5344CB8AC3E}">
        <p14:creationId xmlns:p14="http://schemas.microsoft.com/office/powerpoint/2010/main" val="2324738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5445224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de-AT" sz="1400" b="1" dirty="0" err="1" smtClean="0"/>
              <a:t>Kriterijumi</a:t>
            </a:r>
            <a:r>
              <a:rPr lang="de-AT" sz="1400" b="1" dirty="0" smtClean="0"/>
              <a:t> </a:t>
            </a:r>
            <a:r>
              <a:rPr lang="de-AT" sz="1400" b="1" dirty="0" err="1" smtClean="0"/>
              <a:t>za</a:t>
            </a:r>
            <a:r>
              <a:rPr lang="de-AT" sz="1400" b="1" dirty="0" smtClean="0"/>
              <a:t> </a:t>
            </a:r>
            <a:r>
              <a:rPr lang="de-AT" sz="1400" b="1" dirty="0" err="1" smtClean="0"/>
              <a:t>učenje</a:t>
            </a:r>
            <a:r>
              <a:rPr lang="de-AT" sz="1400" b="1" dirty="0" smtClean="0"/>
              <a:t> i </a:t>
            </a:r>
            <a:r>
              <a:rPr lang="de-AT" sz="1400" b="1" dirty="0" err="1" smtClean="0"/>
              <a:t>uslovi</a:t>
            </a:r>
            <a:r>
              <a:rPr lang="de-AT" sz="1400" b="1" dirty="0" smtClean="0"/>
              <a:t> </a:t>
            </a:r>
            <a:r>
              <a:rPr lang="de-AT" sz="1400" b="1" dirty="0" err="1" smtClean="0"/>
              <a:t>rada</a:t>
            </a:r>
            <a:endParaRPr lang="de-AT" sz="1400" b="1" dirty="0" smtClean="0"/>
          </a:p>
          <a:p>
            <a:pPr marL="0" indent="0">
              <a:spcBef>
                <a:spcPts val="0"/>
              </a:spcBef>
              <a:buNone/>
            </a:pPr>
            <a:endParaRPr lang="de-AT" sz="1400" dirty="0" smtClean="0"/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sr-Latn-CS" sz="1400" b="1" dirty="0" smtClean="0"/>
              <a:t>Pisani ugovor</a:t>
            </a:r>
            <a:r>
              <a:rPr lang="de-AT" sz="1400" b="1" dirty="0" smtClean="0"/>
              <a:t> </a:t>
            </a:r>
            <a:r>
              <a:rPr lang="en-GB" sz="1400" dirty="0" err="1" smtClean="0"/>
              <a:t>između</a:t>
            </a:r>
            <a:r>
              <a:rPr lang="en-GB" sz="1400" dirty="0" smtClean="0"/>
              <a:t> </a:t>
            </a:r>
            <a:r>
              <a:rPr lang="en-GB" sz="1400" dirty="0" err="1" smtClean="0"/>
              <a:t>poslodavca</a:t>
            </a:r>
            <a:r>
              <a:rPr lang="en-GB" sz="1400" dirty="0" smtClean="0"/>
              <a:t>, </a:t>
            </a:r>
            <a:r>
              <a:rPr lang="en-GB" sz="1400" dirty="0" err="1" smtClean="0"/>
              <a:t>učenika</a:t>
            </a:r>
            <a:r>
              <a:rPr lang="en-GB" sz="1400" dirty="0" smtClean="0"/>
              <a:t> u </a:t>
            </a:r>
            <a:r>
              <a:rPr lang="en-GB" sz="1400" dirty="0" err="1" smtClean="0"/>
              <a:t>dualnom</a:t>
            </a:r>
            <a:r>
              <a:rPr lang="en-GB" sz="1400" dirty="0" smtClean="0"/>
              <a:t> </a:t>
            </a:r>
            <a:r>
              <a:rPr lang="en-GB" sz="1400" dirty="0" err="1" smtClean="0"/>
              <a:t>sistemu</a:t>
            </a:r>
            <a:r>
              <a:rPr lang="en-GB" sz="1400" dirty="0" smtClean="0"/>
              <a:t> </a:t>
            </a:r>
            <a:r>
              <a:rPr lang="en-GB" sz="1400" dirty="0" err="1" smtClean="0"/>
              <a:t>i</a:t>
            </a:r>
            <a:r>
              <a:rPr lang="en-GB" sz="1400" dirty="0" smtClean="0"/>
              <a:t> </a:t>
            </a:r>
            <a:r>
              <a:rPr lang="en-GB" sz="1400" dirty="0" err="1" smtClean="0"/>
              <a:t>obrazovnih</a:t>
            </a:r>
            <a:r>
              <a:rPr lang="en-GB" sz="1400" dirty="0" smtClean="0"/>
              <a:t> </a:t>
            </a:r>
            <a:r>
              <a:rPr lang="en-GB" sz="1400" dirty="0" err="1" smtClean="0"/>
              <a:t>institucija</a:t>
            </a:r>
            <a:r>
              <a:rPr lang="de-AT" sz="1400" b="1" dirty="0" smtClean="0"/>
              <a:t>.</a:t>
            </a:r>
            <a:endParaRPr lang="de-AT" sz="1400" dirty="0" smtClean="0"/>
          </a:p>
          <a:p>
            <a:pPr>
              <a:spcBef>
                <a:spcPts val="0"/>
              </a:spcBef>
              <a:buFont typeface="+mj-lt"/>
              <a:buAutoNum type="arabicPeriod"/>
            </a:pPr>
            <a:endParaRPr lang="de-AT" sz="1400" b="1" dirty="0" smtClean="0"/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de-AT" sz="1400" b="1" dirty="0" err="1" smtClean="0"/>
              <a:t>Ishodi</a:t>
            </a:r>
            <a:r>
              <a:rPr lang="de-AT" sz="1400" b="1" dirty="0" smtClean="0"/>
              <a:t> </a:t>
            </a:r>
            <a:r>
              <a:rPr lang="de-AT" sz="1400" b="1" dirty="0" err="1" smtClean="0"/>
              <a:t>učenja</a:t>
            </a:r>
            <a:r>
              <a:rPr lang="de-AT" sz="1400" dirty="0" smtClean="0"/>
              <a:t> </a:t>
            </a:r>
            <a:r>
              <a:rPr lang="en-GB" sz="1400" dirty="0" err="1" smtClean="0"/>
              <a:t>treba</a:t>
            </a:r>
            <a:r>
              <a:rPr lang="en-GB" sz="1400" dirty="0" smtClean="0"/>
              <a:t> da </a:t>
            </a:r>
            <a:r>
              <a:rPr lang="en-GB" sz="1400" dirty="0" err="1" smtClean="0"/>
              <a:t>obezbede</a:t>
            </a:r>
            <a:r>
              <a:rPr lang="en-GB" sz="1400" dirty="0" smtClean="0"/>
              <a:t> </a:t>
            </a:r>
            <a:r>
              <a:rPr lang="en-GB" sz="1400" dirty="0" err="1" smtClean="0"/>
              <a:t>i</a:t>
            </a:r>
            <a:r>
              <a:rPr lang="en-GB" sz="1400" dirty="0" smtClean="0"/>
              <a:t> </a:t>
            </a:r>
            <a:r>
              <a:rPr lang="en-GB" sz="1400" dirty="0" err="1" smtClean="0"/>
              <a:t>veštine</a:t>
            </a:r>
            <a:r>
              <a:rPr lang="en-GB" sz="1400" dirty="0" smtClean="0"/>
              <a:t> </a:t>
            </a:r>
            <a:r>
              <a:rPr lang="en-GB" sz="1400" dirty="0" err="1" smtClean="0"/>
              <a:t>vezane</a:t>
            </a:r>
            <a:r>
              <a:rPr lang="en-GB" sz="1400" dirty="0" smtClean="0"/>
              <a:t> </a:t>
            </a:r>
            <a:r>
              <a:rPr lang="en-GB" sz="1400" dirty="0" err="1" smtClean="0"/>
              <a:t>za</a:t>
            </a:r>
            <a:r>
              <a:rPr lang="en-GB" sz="1400" dirty="0" smtClean="0"/>
              <a:t> </a:t>
            </a:r>
            <a:r>
              <a:rPr lang="en-GB" sz="1400" dirty="0" err="1" smtClean="0"/>
              <a:t>posao</a:t>
            </a:r>
            <a:r>
              <a:rPr lang="en-GB" sz="1400" dirty="0" smtClean="0"/>
              <a:t> </a:t>
            </a:r>
            <a:r>
              <a:rPr lang="en-GB" sz="1400" dirty="0" err="1" smtClean="0"/>
              <a:t>i</a:t>
            </a:r>
            <a:r>
              <a:rPr lang="en-GB" sz="1400" dirty="0" smtClean="0"/>
              <a:t> </a:t>
            </a:r>
            <a:r>
              <a:rPr lang="en-GB" sz="1400" dirty="0" err="1" smtClean="0"/>
              <a:t>lični</a:t>
            </a:r>
            <a:r>
              <a:rPr lang="en-GB" sz="1400" dirty="0" smtClean="0"/>
              <a:t> </a:t>
            </a:r>
            <a:r>
              <a:rPr lang="en-GB" sz="1400" dirty="0" err="1" smtClean="0"/>
              <a:t>razvoj</a:t>
            </a:r>
            <a:endParaRPr lang="en-GB" sz="1400" dirty="0" smtClean="0"/>
          </a:p>
          <a:p>
            <a:pPr>
              <a:spcBef>
                <a:spcPts val="0"/>
              </a:spcBef>
              <a:buFont typeface="+mj-lt"/>
              <a:buAutoNum type="arabicPeriod"/>
            </a:pPr>
            <a:endParaRPr lang="de-AT" sz="1400" b="1" dirty="0" smtClean="0"/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n-GB" sz="1400" b="1" dirty="0" err="1" smtClean="0"/>
              <a:t>Pedagoška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podrška</a:t>
            </a:r>
            <a:r>
              <a:rPr lang="en-GB" sz="1400" b="1" dirty="0" smtClean="0"/>
              <a:t>: </a:t>
            </a:r>
            <a:r>
              <a:rPr lang="en-GB" sz="1400" dirty="0" smtClean="0"/>
              <a:t> </a:t>
            </a:r>
            <a:r>
              <a:rPr lang="en-GB" sz="1400" dirty="0" err="1" smtClean="0"/>
              <a:t>treba</a:t>
            </a:r>
            <a:r>
              <a:rPr lang="en-GB" sz="1400" dirty="0" smtClean="0"/>
              <a:t> da se </a:t>
            </a:r>
            <a:r>
              <a:rPr lang="en-GB" sz="1400" dirty="0" err="1" smtClean="0"/>
              <a:t>imenuju</a:t>
            </a:r>
            <a:r>
              <a:rPr lang="en-GB" sz="1400" dirty="0" smtClean="0"/>
              <a:t> </a:t>
            </a:r>
            <a:r>
              <a:rPr lang="en-GB" sz="1400" dirty="0" err="1" smtClean="0"/>
              <a:t>mentori</a:t>
            </a:r>
            <a:r>
              <a:rPr lang="en-GB" sz="1400" dirty="0" smtClean="0"/>
              <a:t> u </a:t>
            </a:r>
            <a:r>
              <a:rPr lang="en-GB" sz="1400" dirty="0" err="1" smtClean="0"/>
              <a:t>preduzećima</a:t>
            </a:r>
            <a:r>
              <a:rPr lang="en-GB" sz="1400" dirty="0" smtClean="0"/>
              <a:t>; </a:t>
            </a:r>
            <a:r>
              <a:rPr lang="en-GB" sz="1400" dirty="0" err="1" smtClean="0"/>
              <a:t>saradnja</a:t>
            </a:r>
            <a:r>
              <a:rPr lang="en-GB" sz="1400" dirty="0" smtClean="0"/>
              <a:t> </a:t>
            </a:r>
            <a:r>
              <a:rPr lang="en-GB" sz="1400" dirty="0" err="1" smtClean="0"/>
              <a:t>između</a:t>
            </a:r>
            <a:r>
              <a:rPr lang="en-GB" sz="1400" dirty="0" smtClean="0"/>
              <a:t> </a:t>
            </a:r>
            <a:r>
              <a:rPr lang="en-GB" sz="1400" dirty="0" err="1" smtClean="0"/>
              <a:t>mentora</a:t>
            </a:r>
            <a:r>
              <a:rPr lang="en-GB" sz="1400" dirty="0" smtClean="0"/>
              <a:t> </a:t>
            </a:r>
            <a:r>
              <a:rPr lang="en-GB" sz="1400" dirty="0" err="1" smtClean="0"/>
              <a:t>i</a:t>
            </a:r>
            <a:r>
              <a:rPr lang="en-GB" sz="1400" dirty="0" smtClean="0"/>
              <a:t> </a:t>
            </a:r>
            <a:r>
              <a:rPr lang="en-GB" sz="1400" dirty="0" err="1" smtClean="0"/>
              <a:t>nastavnika</a:t>
            </a:r>
            <a:endParaRPr lang="en-GB" sz="1400" dirty="0" smtClean="0"/>
          </a:p>
          <a:p>
            <a:pPr>
              <a:spcBef>
                <a:spcPts val="0"/>
              </a:spcBef>
              <a:buFont typeface="+mj-lt"/>
              <a:buAutoNum type="arabicPeriod"/>
            </a:pPr>
            <a:endParaRPr lang="de-AT" sz="1400" b="1" dirty="0" smtClean="0"/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n-GB" sz="1400" b="1" dirty="0" err="1" smtClean="0"/>
              <a:t>Komponenta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radnog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mesta</a:t>
            </a:r>
            <a:r>
              <a:rPr lang="en-GB" sz="1400" dirty="0" smtClean="0"/>
              <a:t>: </a:t>
            </a:r>
            <a:r>
              <a:rPr lang="en-GB" sz="1400" dirty="0" err="1" smtClean="0"/>
              <a:t>najmanje</a:t>
            </a:r>
            <a:r>
              <a:rPr lang="en-GB" sz="1400" dirty="0" smtClean="0"/>
              <a:t> </a:t>
            </a:r>
            <a:r>
              <a:rPr lang="en-GB" sz="1400" dirty="0" smtClean="0"/>
              <a:t>50</a:t>
            </a:r>
            <a:r>
              <a:rPr lang="en-GB" sz="1400" dirty="0" smtClean="0"/>
              <a:t>% </a:t>
            </a:r>
            <a:r>
              <a:rPr lang="en-GB" sz="1400" dirty="0" err="1" smtClean="0"/>
              <a:t>perioda</a:t>
            </a:r>
            <a:r>
              <a:rPr lang="en-GB" sz="1400" dirty="0" smtClean="0"/>
              <a:t> </a:t>
            </a:r>
            <a:r>
              <a:rPr lang="en-GB" sz="1400" dirty="0" err="1" smtClean="0"/>
              <a:t>treba</a:t>
            </a:r>
            <a:r>
              <a:rPr lang="en-GB" sz="1400" dirty="0" smtClean="0"/>
              <a:t> da </a:t>
            </a:r>
            <a:r>
              <a:rPr lang="en-GB" sz="1400" dirty="0" err="1" smtClean="0"/>
              <a:t>bude</a:t>
            </a:r>
            <a:r>
              <a:rPr lang="en-GB" sz="1400" dirty="0" smtClean="0"/>
              <a:t> </a:t>
            </a:r>
            <a:r>
              <a:rPr lang="en-GB" sz="1400" dirty="0" err="1" smtClean="0"/>
              <a:t>na</a:t>
            </a:r>
            <a:r>
              <a:rPr lang="en-GB" sz="1400" dirty="0" smtClean="0"/>
              <a:t> </a:t>
            </a:r>
            <a:r>
              <a:rPr lang="en-GB" sz="1400" dirty="0" err="1" smtClean="0"/>
              <a:t>radnom</a:t>
            </a:r>
            <a:r>
              <a:rPr lang="en-GB" sz="1400" dirty="0" smtClean="0"/>
              <a:t> </a:t>
            </a:r>
            <a:r>
              <a:rPr lang="en-GB" sz="1400" dirty="0" err="1" smtClean="0"/>
              <a:t>mestu</a:t>
            </a:r>
            <a:r>
              <a:rPr lang="en-GB" sz="1400" dirty="0" smtClean="0"/>
              <a:t>. </a:t>
            </a:r>
            <a:endParaRPr lang="en-GB" sz="1400" dirty="0" smtClean="0"/>
          </a:p>
          <a:p>
            <a:pPr>
              <a:spcBef>
                <a:spcPts val="0"/>
              </a:spcBef>
              <a:buFont typeface="+mj-lt"/>
              <a:buAutoNum type="arabicPeriod"/>
            </a:pPr>
            <a:endParaRPr lang="en-GB" sz="1400" b="1" dirty="0" smtClean="0"/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n-GB" sz="1400" b="1" dirty="0" err="1" smtClean="0"/>
              <a:t>Naknada</a:t>
            </a:r>
            <a:r>
              <a:rPr lang="en-GB" sz="1400" b="1" dirty="0" smtClean="0"/>
              <a:t>: </a:t>
            </a:r>
            <a:r>
              <a:rPr lang="en-GB" sz="1400" dirty="0" err="1" smtClean="0"/>
              <a:t>učenici</a:t>
            </a:r>
            <a:r>
              <a:rPr lang="en-GB" sz="1400" dirty="0" smtClean="0"/>
              <a:t> u </a:t>
            </a:r>
            <a:r>
              <a:rPr lang="en-GB" sz="1400" dirty="0" err="1" smtClean="0"/>
              <a:t>dualnom</a:t>
            </a:r>
            <a:r>
              <a:rPr lang="en-GB" sz="1400" dirty="0" smtClean="0"/>
              <a:t> </a:t>
            </a:r>
            <a:r>
              <a:rPr lang="en-GB" sz="1400" dirty="0" err="1" smtClean="0"/>
              <a:t>sistemu</a:t>
            </a:r>
            <a:r>
              <a:rPr lang="en-GB" sz="1400" dirty="0" smtClean="0"/>
              <a:t> </a:t>
            </a:r>
            <a:r>
              <a:rPr lang="en-GB" sz="1400" dirty="0" err="1" smtClean="0"/>
              <a:t>treba</a:t>
            </a:r>
            <a:r>
              <a:rPr lang="en-GB" sz="1400" dirty="0" smtClean="0"/>
              <a:t> da </a:t>
            </a:r>
            <a:r>
              <a:rPr lang="en-GB" sz="1400" dirty="0" err="1" smtClean="0"/>
              <a:t>budu</a:t>
            </a:r>
            <a:r>
              <a:rPr lang="en-GB" sz="1400" dirty="0" smtClean="0"/>
              <a:t> </a:t>
            </a:r>
            <a:r>
              <a:rPr lang="en-GB" sz="1400" dirty="0" err="1" smtClean="0"/>
              <a:t>plaćeni</a:t>
            </a:r>
            <a:r>
              <a:rPr lang="en-GB" sz="1400" dirty="0" smtClean="0"/>
              <a:t>. </a:t>
            </a:r>
            <a:endParaRPr lang="en-GB" sz="1400" dirty="0" smtClean="0"/>
          </a:p>
          <a:p>
            <a:pPr>
              <a:spcBef>
                <a:spcPts val="0"/>
              </a:spcBef>
              <a:buFont typeface="+mj-lt"/>
              <a:buAutoNum type="arabicPeriod"/>
            </a:pPr>
            <a:endParaRPr lang="en-GB" sz="1400" b="1" dirty="0" smtClean="0"/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n-GB" sz="1400" b="1" dirty="0" err="1" smtClean="0"/>
              <a:t>Socijalna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zaštita</a:t>
            </a:r>
            <a:r>
              <a:rPr lang="en-GB" sz="1400" b="1" dirty="0" smtClean="0"/>
              <a:t>: </a:t>
            </a:r>
            <a:r>
              <a:rPr lang="en-GB" sz="1400" dirty="0" err="1" smtClean="0"/>
              <a:t>učenici</a:t>
            </a:r>
            <a:r>
              <a:rPr lang="en-GB" sz="1400" dirty="0" smtClean="0"/>
              <a:t> u </a:t>
            </a:r>
            <a:r>
              <a:rPr lang="en-GB" sz="1400" dirty="0" err="1" smtClean="0"/>
              <a:t>dualnom</a:t>
            </a:r>
            <a:r>
              <a:rPr lang="en-GB" sz="1400" dirty="0" smtClean="0"/>
              <a:t> </a:t>
            </a:r>
            <a:r>
              <a:rPr lang="en-GB" sz="1400" dirty="0" err="1" smtClean="0"/>
              <a:t>sistemu</a:t>
            </a:r>
            <a:r>
              <a:rPr lang="en-GB" sz="1400" dirty="0" smtClean="0"/>
              <a:t> </a:t>
            </a:r>
            <a:r>
              <a:rPr lang="en-GB" sz="1400" dirty="0" err="1" smtClean="0"/>
              <a:t>treba</a:t>
            </a:r>
            <a:r>
              <a:rPr lang="en-GB" sz="1400" dirty="0" smtClean="0"/>
              <a:t> da </a:t>
            </a:r>
            <a:r>
              <a:rPr lang="en-GB" sz="1400" dirty="0" err="1" smtClean="0"/>
              <a:t>imaju</a:t>
            </a:r>
            <a:r>
              <a:rPr lang="en-GB" sz="1400" dirty="0" smtClean="0"/>
              <a:t> </a:t>
            </a:r>
            <a:r>
              <a:rPr lang="en-GB" sz="1400" dirty="0" err="1" smtClean="0"/>
              <a:t>pravo</a:t>
            </a:r>
            <a:r>
              <a:rPr lang="en-GB" sz="1400" dirty="0" smtClean="0"/>
              <a:t> </a:t>
            </a:r>
            <a:r>
              <a:rPr lang="en-GB" sz="1400" dirty="0" err="1" smtClean="0"/>
              <a:t>na</a:t>
            </a:r>
            <a:r>
              <a:rPr lang="en-GB" sz="1400" dirty="0" smtClean="0"/>
              <a:t> </a:t>
            </a:r>
            <a:r>
              <a:rPr lang="en-GB" sz="1400" dirty="0" err="1" smtClean="0"/>
              <a:t>socijalnu</a:t>
            </a:r>
            <a:r>
              <a:rPr lang="en-GB" sz="1400" dirty="0" smtClean="0"/>
              <a:t> </a:t>
            </a:r>
            <a:r>
              <a:rPr lang="en-GB" sz="1400" dirty="0" err="1" smtClean="0"/>
              <a:t>zaštitu</a:t>
            </a:r>
            <a:r>
              <a:rPr lang="en-GB" sz="1400" dirty="0" smtClean="0"/>
              <a:t> </a:t>
            </a:r>
            <a:r>
              <a:rPr lang="en-GB" sz="1400" dirty="0" err="1" smtClean="0"/>
              <a:t>uključujući</a:t>
            </a:r>
            <a:r>
              <a:rPr lang="en-GB" sz="1400" dirty="0" smtClean="0"/>
              <a:t> </a:t>
            </a:r>
            <a:r>
              <a:rPr lang="en-GB" sz="1400" dirty="0" err="1" smtClean="0"/>
              <a:t>i</a:t>
            </a:r>
            <a:r>
              <a:rPr lang="en-GB" sz="1400" dirty="0" smtClean="0"/>
              <a:t> </a:t>
            </a:r>
            <a:r>
              <a:rPr lang="en-GB" sz="1400" dirty="0" err="1" smtClean="0"/>
              <a:t>osiguranje</a:t>
            </a:r>
            <a:r>
              <a:rPr lang="en-GB" sz="1400" dirty="0" smtClean="0"/>
              <a:t>.</a:t>
            </a:r>
            <a:endParaRPr lang="en-GB" sz="1400" dirty="0" smtClean="0"/>
          </a:p>
          <a:p>
            <a:pPr>
              <a:spcBef>
                <a:spcPts val="0"/>
              </a:spcBef>
              <a:buFont typeface="+mj-lt"/>
              <a:buAutoNum type="arabicPeriod"/>
            </a:pPr>
            <a:endParaRPr lang="en-GB" sz="1400" b="1" dirty="0" smtClean="0"/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n-GB" sz="1400" b="1" dirty="0" err="1" smtClean="0"/>
              <a:t>Uslovi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rada</a:t>
            </a:r>
            <a:r>
              <a:rPr lang="en-GB" sz="1400" b="1" dirty="0" smtClean="0"/>
              <a:t>, </a:t>
            </a:r>
            <a:r>
              <a:rPr lang="en-GB" sz="1400" b="1" dirty="0" err="1" smtClean="0"/>
              <a:t>zdravlje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i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bezbednost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na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radu</a:t>
            </a:r>
            <a:r>
              <a:rPr lang="en-GB" sz="1400" b="1" dirty="0" smtClean="0"/>
              <a:t>: </a:t>
            </a:r>
            <a:r>
              <a:rPr lang="en-GB" sz="1400" dirty="0" err="1" smtClean="0"/>
              <a:t>radno</a:t>
            </a:r>
            <a:r>
              <a:rPr lang="en-GB" sz="1400" dirty="0" smtClean="0"/>
              <a:t> </a:t>
            </a:r>
            <a:r>
              <a:rPr lang="en-GB" sz="1400" dirty="0" err="1" smtClean="0"/>
              <a:t>mesto</a:t>
            </a:r>
            <a:r>
              <a:rPr lang="en-GB" sz="1400" dirty="0" smtClean="0"/>
              <a:t> </a:t>
            </a:r>
            <a:r>
              <a:rPr lang="en-GB" sz="1400" dirty="0" err="1" smtClean="0"/>
              <a:t>treba</a:t>
            </a:r>
            <a:r>
              <a:rPr lang="en-GB" sz="1400" dirty="0" smtClean="0"/>
              <a:t> da </a:t>
            </a:r>
            <a:r>
              <a:rPr lang="en-GB" sz="1400" dirty="0" err="1" smtClean="0"/>
              <a:t>bude</a:t>
            </a:r>
            <a:r>
              <a:rPr lang="en-GB" sz="1400" dirty="0" smtClean="0"/>
              <a:t> u </a:t>
            </a:r>
            <a:r>
              <a:rPr lang="en-GB" sz="1400" dirty="0" err="1" smtClean="0"/>
              <a:t>skladu</a:t>
            </a:r>
            <a:r>
              <a:rPr lang="en-GB" sz="1400" dirty="0" smtClean="0"/>
              <a:t> </a:t>
            </a:r>
            <a:r>
              <a:rPr lang="en-GB" sz="1400" dirty="0" err="1" smtClean="0"/>
              <a:t>sa</a:t>
            </a:r>
            <a:r>
              <a:rPr lang="en-GB" sz="1400" dirty="0" smtClean="0"/>
              <a:t> </a:t>
            </a:r>
            <a:r>
              <a:rPr lang="en-GB" sz="1400" dirty="0" err="1" smtClean="0"/>
              <a:t>odgovarajućim</a:t>
            </a:r>
            <a:r>
              <a:rPr lang="en-GB" sz="1400" dirty="0" smtClean="0"/>
              <a:t> </a:t>
            </a:r>
            <a:r>
              <a:rPr lang="en-GB" sz="1400" dirty="0" err="1" smtClean="0"/>
              <a:t>propisima</a:t>
            </a:r>
            <a:r>
              <a:rPr lang="en-GB" sz="1400" dirty="0" smtClean="0"/>
              <a:t> </a:t>
            </a:r>
            <a:r>
              <a:rPr lang="en-GB" sz="1400" dirty="0" err="1" smtClean="0"/>
              <a:t>za</a:t>
            </a:r>
            <a:r>
              <a:rPr lang="en-GB" sz="1400" dirty="0" smtClean="0"/>
              <a:t> </a:t>
            </a:r>
            <a:r>
              <a:rPr lang="en-GB" sz="1400" dirty="0" err="1" smtClean="0"/>
              <a:t>uslove</a:t>
            </a:r>
            <a:r>
              <a:rPr lang="en-GB" sz="1400" dirty="0" smtClean="0"/>
              <a:t> </a:t>
            </a:r>
            <a:r>
              <a:rPr lang="en-GB" sz="1400" dirty="0" err="1" smtClean="0"/>
              <a:t>rada</a:t>
            </a:r>
            <a:r>
              <a:rPr lang="en-GB" sz="1400" dirty="0" smtClean="0"/>
              <a:t>, </a:t>
            </a:r>
            <a:r>
              <a:rPr lang="en-GB" sz="1400" dirty="0" err="1" smtClean="0"/>
              <a:t>naročito</a:t>
            </a:r>
            <a:r>
              <a:rPr lang="en-GB" sz="1400" dirty="0" smtClean="0"/>
              <a:t> u </a:t>
            </a:r>
            <a:r>
              <a:rPr lang="en-GB" sz="1400" dirty="0" err="1" smtClean="0"/>
              <a:t>delu</a:t>
            </a:r>
            <a:r>
              <a:rPr lang="en-GB" sz="1400" dirty="0" smtClean="0"/>
              <a:t> </a:t>
            </a:r>
            <a:r>
              <a:rPr lang="en-GB" sz="1400" dirty="0"/>
              <a:t> </a:t>
            </a:r>
            <a:r>
              <a:rPr lang="en-GB" sz="1400" dirty="0" err="1" smtClean="0"/>
              <a:t>zdravlja</a:t>
            </a:r>
            <a:r>
              <a:rPr lang="en-GB" sz="1400" dirty="0" smtClean="0"/>
              <a:t> </a:t>
            </a:r>
            <a:r>
              <a:rPr lang="en-GB" sz="1400" dirty="0" err="1" smtClean="0"/>
              <a:t>i</a:t>
            </a:r>
            <a:r>
              <a:rPr lang="en-GB" sz="1400" dirty="0" smtClean="0"/>
              <a:t> </a:t>
            </a:r>
            <a:r>
              <a:rPr lang="en-GB" sz="1400" dirty="0" err="1" smtClean="0"/>
              <a:t>bezbednosti</a:t>
            </a:r>
            <a:r>
              <a:rPr lang="en-GB" sz="1400" dirty="0" smtClean="0"/>
              <a:t> </a:t>
            </a:r>
            <a:r>
              <a:rPr lang="en-GB" sz="1400" dirty="0" err="1" smtClean="0"/>
              <a:t>na</a:t>
            </a:r>
            <a:r>
              <a:rPr lang="en-GB" sz="1400" dirty="0" smtClean="0"/>
              <a:t> </a:t>
            </a:r>
            <a:r>
              <a:rPr lang="en-GB" sz="1400" dirty="0" err="1" smtClean="0"/>
              <a:t>radu</a:t>
            </a:r>
            <a:r>
              <a:rPr lang="en-GB" sz="1400" dirty="0" smtClean="0"/>
              <a:t>. </a:t>
            </a:r>
            <a:endParaRPr lang="en-GB" sz="1400" dirty="0" smtClean="0"/>
          </a:p>
          <a:p>
            <a:pPr>
              <a:spcBef>
                <a:spcPts val="0"/>
              </a:spcBef>
              <a:buFont typeface="+mj-lt"/>
              <a:buAutoNum type="arabicPeriod"/>
            </a:pPr>
            <a:endParaRPr lang="de-AT" sz="1200" b="1" dirty="0" smtClean="0"/>
          </a:p>
          <a:p>
            <a:endParaRPr lang="de-AT" sz="1200" b="1" dirty="0"/>
          </a:p>
          <a:p>
            <a:endParaRPr lang="de-AT" sz="1200" b="1" dirty="0" smtClean="0"/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6347048" cy="1143000"/>
          </a:xfrm>
        </p:spPr>
        <p:txBody>
          <a:bodyPr>
            <a:normAutofit/>
          </a:bodyPr>
          <a:lstStyle/>
          <a:p>
            <a:r>
              <a:rPr lang="de-AT" sz="1800" b="1" dirty="0" err="1" smtClean="0">
                <a:latin typeface="+mn-lt"/>
                <a:ea typeface="+mn-ea"/>
                <a:cs typeface="+mn-cs"/>
              </a:rPr>
              <a:t>Evropski</a:t>
            </a:r>
            <a:r>
              <a:rPr lang="de-AT" sz="1800" b="1" dirty="0" smtClean="0">
                <a:latin typeface="+mn-lt"/>
                <a:ea typeface="+mn-ea"/>
                <a:cs typeface="+mn-cs"/>
              </a:rPr>
              <a:t> </a:t>
            </a:r>
            <a:r>
              <a:rPr lang="de-AT" sz="1800" b="1" dirty="0" err="1" smtClean="0">
                <a:latin typeface="+mn-lt"/>
                <a:ea typeface="+mn-ea"/>
                <a:cs typeface="+mn-cs"/>
              </a:rPr>
              <a:t>okvir</a:t>
            </a:r>
            <a:r>
              <a:rPr lang="de-AT" sz="1800" b="1" dirty="0" smtClean="0">
                <a:latin typeface="+mn-lt"/>
                <a:ea typeface="+mn-ea"/>
                <a:cs typeface="+mn-cs"/>
              </a:rPr>
              <a:t> </a:t>
            </a:r>
            <a:r>
              <a:rPr lang="de-AT" sz="1800" b="1" dirty="0" err="1" smtClean="0">
                <a:latin typeface="+mn-lt"/>
                <a:ea typeface="+mn-ea"/>
                <a:cs typeface="+mn-cs"/>
              </a:rPr>
              <a:t>za</a:t>
            </a:r>
            <a:r>
              <a:rPr lang="de-AT" sz="1800" b="1" dirty="0" smtClean="0">
                <a:latin typeface="+mn-lt"/>
                <a:ea typeface="+mn-ea"/>
                <a:cs typeface="+mn-cs"/>
              </a:rPr>
              <a:t> </a:t>
            </a:r>
            <a:r>
              <a:rPr lang="de-AT" sz="1800" b="1" dirty="0" err="1" smtClean="0">
                <a:latin typeface="+mn-lt"/>
                <a:ea typeface="+mn-ea"/>
                <a:cs typeface="+mn-cs"/>
              </a:rPr>
              <a:t>kvalitet</a:t>
            </a:r>
            <a:r>
              <a:rPr lang="de-AT" sz="1800" b="1" dirty="0" smtClean="0">
                <a:latin typeface="+mn-lt"/>
                <a:ea typeface="+mn-ea"/>
                <a:cs typeface="+mn-cs"/>
              </a:rPr>
              <a:t> i </a:t>
            </a:r>
            <a:r>
              <a:rPr lang="de-AT" sz="1800" b="1" dirty="0" err="1" smtClean="0">
                <a:latin typeface="+mn-lt"/>
                <a:ea typeface="+mn-ea"/>
                <a:cs typeface="+mn-cs"/>
              </a:rPr>
              <a:t>efektivne</a:t>
            </a:r>
            <a:r>
              <a:rPr lang="de-AT" sz="1800" b="1" dirty="0" smtClean="0">
                <a:latin typeface="+mn-lt"/>
                <a:ea typeface="+mn-ea"/>
                <a:cs typeface="+mn-cs"/>
              </a:rPr>
              <a:t> </a:t>
            </a:r>
            <a:r>
              <a:rPr lang="de-AT" sz="1800" b="1" dirty="0" err="1" smtClean="0">
                <a:latin typeface="+mn-lt"/>
                <a:ea typeface="+mn-ea"/>
                <a:cs typeface="+mn-cs"/>
              </a:rPr>
              <a:t>obuke</a:t>
            </a:r>
            <a:r>
              <a:rPr lang="de-AT" sz="1800" b="1" dirty="0" smtClean="0">
                <a:latin typeface="+mn-lt"/>
                <a:ea typeface="+mn-ea"/>
                <a:cs typeface="+mn-cs"/>
              </a:rPr>
              <a:t> </a:t>
            </a:r>
            <a:r>
              <a:rPr lang="de-AT" sz="1800" b="1" dirty="0" err="1" smtClean="0">
                <a:latin typeface="+mn-lt"/>
                <a:ea typeface="+mn-ea"/>
                <a:cs typeface="+mn-cs"/>
              </a:rPr>
              <a:t>kroz</a:t>
            </a:r>
            <a:r>
              <a:rPr lang="de-AT" sz="1800" b="1" dirty="0" smtClean="0">
                <a:latin typeface="+mn-lt"/>
                <a:ea typeface="+mn-ea"/>
                <a:cs typeface="+mn-cs"/>
              </a:rPr>
              <a:t> </a:t>
            </a:r>
            <a:r>
              <a:rPr lang="de-AT" sz="1800" b="1" dirty="0" err="1" smtClean="0">
                <a:latin typeface="+mn-lt"/>
                <a:ea typeface="+mn-ea"/>
                <a:cs typeface="+mn-cs"/>
              </a:rPr>
              <a:t>rad</a:t>
            </a:r>
            <a:r>
              <a:rPr lang="de-AT" sz="1800" b="1" dirty="0" smtClean="0">
                <a:latin typeface="+mn-lt"/>
                <a:ea typeface="+mn-ea"/>
                <a:cs typeface="+mn-cs"/>
              </a:rPr>
              <a:t> (</a:t>
            </a:r>
            <a:r>
              <a:rPr lang="de-AT" sz="1800" b="1" dirty="0" smtClean="0">
                <a:latin typeface="+mn-lt"/>
                <a:ea typeface="+mn-ea"/>
                <a:cs typeface="+mn-cs"/>
              </a:rPr>
              <a:t>1)</a:t>
            </a:r>
            <a:endParaRPr lang="de-AT" sz="1800" b="1" dirty="0">
              <a:latin typeface="+mn-lt"/>
              <a:ea typeface="+mn-ea"/>
              <a:cs typeface="+mn-cs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722921" y="6403897"/>
            <a:ext cx="7488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Source: Council Recommendation of  15. March 2018  on a European Framework for Quality and  Effective Apprenticeships  (2018/C 153/01): Summary  by TM</a:t>
            </a:r>
            <a:endParaRPr lang="en-GB" sz="1000" dirty="0">
              <a:solidFill>
                <a:srgbClr val="1E4D85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83981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90736" y="1268759"/>
            <a:ext cx="8473752" cy="494290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de-AT" sz="1400" b="1" dirty="0" err="1" smtClean="0"/>
              <a:t>Kriterijumi</a:t>
            </a:r>
            <a:r>
              <a:rPr lang="de-AT" sz="1400" b="1" dirty="0" smtClean="0"/>
              <a:t> </a:t>
            </a:r>
            <a:r>
              <a:rPr lang="de-AT" sz="1400" b="1" dirty="0" err="1" smtClean="0"/>
              <a:t>za</a:t>
            </a:r>
            <a:r>
              <a:rPr lang="de-AT" sz="1400" b="1" dirty="0" smtClean="0"/>
              <a:t> </a:t>
            </a:r>
            <a:r>
              <a:rPr lang="de-AT" sz="1400" b="1" dirty="0" err="1" smtClean="0"/>
              <a:t>okvirne</a:t>
            </a:r>
            <a:r>
              <a:rPr lang="de-AT" sz="1400" b="1" dirty="0" smtClean="0"/>
              <a:t> </a:t>
            </a:r>
            <a:r>
              <a:rPr lang="de-AT" sz="1400" b="1" dirty="0" err="1" smtClean="0"/>
              <a:t>uslove</a:t>
            </a:r>
            <a:endParaRPr lang="de-AT" sz="1400" b="1" dirty="0" smtClean="0"/>
          </a:p>
          <a:p>
            <a:pPr marL="0" indent="0">
              <a:spcBef>
                <a:spcPts val="0"/>
              </a:spcBef>
              <a:buNone/>
            </a:pPr>
            <a:endParaRPr lang="en-GB" sz="1400" dirty="0" smtClean="0"/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r>
              <a:rPr lang="en-GB" sz="1400" b="1" dirty="0" err="1" smtClean="0"/>
              <a:t>Regulatorni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okvir</a:t>
            </a:r>
            <a:r>
              <a:rPr lang="en-GB" sz="1400" b="1" dirty="0" smtClean="0"/>
              <a:t> </a:t>
            </a:r>
            <a:r>
              <a:rPr lang="en-GB" sz="1400" dirty="0" err="1" smtClean="0"/>
              <a:t>zasnovan</a:t>
            </a:r>
            <a:r>
              <a:rPr lang="en-GB" sz="1400" dirty="0" smtClean="0"/>
              <a:t> </a:t>
            </a:r>
            <a:r>
              <a:rPr lang="en-GB" sz="1400" dirty="0" err="1" smtClean="0"/>
              <a:t>na</a:t>
            </a:r>
            <a:r>
              <a:rPr lang="en-GB" sz="1400" dirty="0" smtClean="0"/>
              <a:t> </a:t>
            </a:r>
            <a:r>
              <a:rPr lang="en-GB" sz="1400" dirty="0" err="1" smtClean="0"/>
              <a:t>partnerstvu</a:t>
            </a:r>
            <a:r>
              <a:rPr lang="en-GB" sz="1400" dirty="0" smtClean="0"/>
              <a:t> </a:t>
            </a:r>
            <a:r>
              <a:rPr lang="en-GB" sz="1400" dirty="0" err="1" smtClean="0"/>
              <a:t>i</a:t>
            </a:r>
            <a:r>
              <a:rPr lang="en-GB" sz="1400" dirty="0" smtClean="0"/>
              <a:t> </a:t>
            </a:r>
            <a:r>
              <a:rPr lang="en-GB" sz="1400" dirty="0" err="1" smtClean="0"/>
              <a:t>dijalogu</a:t>
            </a:r>
            <a:r>
              <a:rPr lang="en-GB" sz="1400" dirty="0" smtClean="0"/>
              <a:t> </a:t>
            </a:r>
            <a:r>
              <a:rPr lang="en-GB" sz="1400" dirty="0" err="1" smtClean="0"/>
              <a:t>među</a:t>
            </a:r>
            <a:r>
              <a:rPr lang="en-GB" sz="1400" dirty="0" smtClean="0"/>
              <a:t> </a:t>
            </a:r>
            <a:r>
              <a:rPr lang="en-GB" sz="1400" dirty="0" err="1" smtClean="0"/>
              <a:t>akterima</a:t>
            </a:r>
            <a:r>
              <a:rPr lang="en-GB" sz="1400" dirty="0" smtClean="0"/>
              <a:t>. On </a:t>
            </a:r>
            <a:r>
              <a:rPr lang="en-GB" sz="1400" dirty="0" err="1" smtClean="0"/>
              <a:t>može</a:t>
            </a:r>
            <a:r>
              <a:rPr lang="en-GB" sz="1400" dirty="0" smtClean="0"/>
              <a:t> </a:t>
            </a:r>
            <a:r>
              <a:rPr lang="en-GB" sz="1400" dirty="0" err="1" smtClean="0"/>
              <a:t>obuhvatati</a:t>
            </a:r>
            <a:r>
              <a:rPr lang="en-GB" sz="1400" dirty="0" smtClean="0"/>
              <a:t> </a:t>
            </a:r>
            <a:r>
              <a:rPr lang="en-GB" sz="1400" dirty="0" err="1" smtClean="0"/>
              <a:t>i</a:t>
            </a:r>
            <a:r>
              <a:rPr lang="en-GB" sz="1400" dirty="0" smtClean="0"/>
              <a:t> procedure </a:t>
            </a:r>
            <a:r>
              <a:rPr lang="en-GB" sz="1400" dirty="0" err="1" smtClean="0"/>
              <a:t>akreditacije</a:t>
            </a:r>
            <a:r>
              <a:rPr lang="en-GB" sz="1400" dirty="0" smtClean="0"/>
              <a:t> </a:t>
            </a:r>
            <a:r>
              <a:rPr lang="en-GB" sz="1400" dirty="0" err="1" smtClean="0"/>
              <a:t>za</a:t>
            </a:r>
            <a:r>
              <a:rPr lang="en-GB" sz="1400" dirty="0" smtClean="0"/>
              <a:t> </a:t>
            </a:r>
            <a:r>
              <a:rPr lang="en-GB" sz="1400" dirty="0" err="1" smtClean="0"/>
              <a:t>preduzeća</a:t>
            </a:r>
            <a:r>
              <a:rPr lang="en-GB" sz="1400" dirty="0" smtClean="0"/>
              <a:t>. </a:t>
            </a:r>
            <a:endParaRPr lang="en-GB" sz="1400" dirty="0" smtClean="0"/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endParaRPr lang="en-GB" sz="1400" b="1" dirty="0" smtClean="0"/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r>
              <a:rPr lang="en-GB" sz="1400" b="1" dirty="0" err="1" smtClean="0"/>
              <a:t>Uključivanje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socijalnih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partnera</a:t>
            </a:r>
            <a:r>
              <a:rPr lang="en-GB" sz="1400" b="1" dirty="0" smtClean="0"/>
              <a:t> </a:t>
            </a:r>
            <a:r>
              <a:rPr lang="en-GB" sz="1400" dirty="0"/>
              <a:t>u</a:t>
            </a:r>
            <a:r>
              <a:rPr lang="en-GB" sz="1400" dirty="0" smtClean="0"/>
              <a:t> </a:t>
            </a:r>
            <a:r>
              <a:rPr lang="en-GB" sz="1400" dirty="0" err="1" smtClean="0"/>
              <a:t>dizajn</a:t>
            </a:r>
            <a:r>
              <a:rPr lang="en-GB" sz="1400" dirty="0" smtClean="0"/>
              <a:t>, </a:t>
            </a:r>
            <a:r>
              <a:rPr lang="en-GB" sz="1400" dirty="0" err="1" smtClean="0"/>
              <a:t>upravu</a:t>
            </a:r>
            <a:r>
              <a:rPr lang="en-GB" sz="1400" dirty="0" smtClean="0"/>
              <a:t> </a:t>
            </a:r>
            <a:r>
              <a:rPr lang="en-GB" sz="1400" dirty="0" err="1" smtClean="0"/>
              <a:t>i</a:t>
            </a:r>
            <a:r>
              <a:rPr lang="en-GB" sz="1400" dirty="0" smtClean="0"/>
              <a:t> </a:t>
            </a:r>
            <a:r>
              <a:rPr lang="en-GB" sz="1400" dirty="0" err="1" smtClean="0"/>
              <a:t>implementaciju</a:t>
            </a:r>
            <a:r>
              <a:rPr lang="en-GB" sz="1400" dirty="0" smtClean="0"/>
              <a:t> </a:t>
            </a:r>
            <a:r>
              <a:rPr lang="en-GB" sz="1400" dirty="0" err="1" smtClean="0"/>
              <a:t>šema</a:t>
            </a:r>
            <a:r>
              <a:rPr lang="en-GB" sz="1400" dirty="0" smtClean="0"/>
              <a:t> </a:t>
            </a:r>
            <a:r>
              <a:rPr lang="en-GB" sz="1400" dirty="0" err="1" smtClean="0"/>
              <a:t>za</a:t>
            </a:r>
            <a:r>
              <a:rPr lang="en-GB" sz="1400" dirty="0" smtClean="0"/>
              <a:t> </a:t>
            </a:r>
            <a:r>
              <a:rPr lang="en-GB" sz="1400" dirty="0" err="1" smtClean="0"/>
              <a:t>obuku</a:t>
            </a:r>
            <a:r>
              <a:rPr lang="en-GB" sz="1400" dirty="0" smtClean="0"/>
              <a:t> </a:t>
            </a:r>
            <a:r>
              <a:rPr lang="en-GB" sz="1400" dirty="0" err="1" smtClean="0"/>
              <a:t>kroz</a:t>
            </a:r>
            <a:r>
              <a:rPr lang="en-GB" sz="1400" dirty="0" smtClean="0"/>
              <a:t> rad (</a:t>
            </a:r>
            <a:r>
              <a:rPr lang="en-GB" sz="1400" dirty="0" err="1" smtClean="0"/>
              <a:t>praktičnu</a:t>
            </a:r>
            <a:r>
              <a:rPr lang="en-GB" sz="1400" dirty="0" smtClean="0"/>
              <a:t> </a:t>
            </a:r>
            <a:r>
              <a:rPr lang="en-GB" sz="1400" dirty="0" err="1" smtClean="0"/>
              <a:t>obuku</a:t>
            </a:r>
            <a:r>
              <a:rPr lang="en-GB" sz="1400" dirty="0" smtClean="0"/>
              <a:t> u </a:t>
            </a:r>
            <a:r>
              <a:rPr lang="en-GB" sz="1400" dirty="0" err="1" smtClean="0"/>
              <a:t>preduzećima</a:t>
            </a:r>
            <a:r>
              <a:rPr lang="en-GB" sz="1400" dirty="0" smtClean="0"/>
              <a:t>).</a:t>
            </a:r>
            <a:endParaRPr lang="en-GB" sz="1400" dirty="0" smtClean="0"/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endParaRPr lang="en-GB" sz="1400" b="1" dirty="0" smtClean="0"/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r>
              <a:rPr lang="en-GB" sz="1400" b="1" dirty="0" err="1" smtClean="0"/>
              <a:t>Podrška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preduzećima</a:t>
            </a:r>
            <a:r>
              <a:rPr lang="en-GB" sz="1400" b="1" dirty="0" smtClean="0"/>
              <a:t>: </a:t>
            </a:r>
            <a:r>
              <a:rPr lang="en-GB" sz="1400" dirty="0" err="1" smtClean="0"/>
              <a:t>treba</a:t>
            </a:r>
            <a:r>
              <a:rPr lang="en-GB" sz="1400" dirty="0" smtClean="0"/>
              <a:t> </a:t>
            </a:r>
            <a:r>
              <a:rPr lang="en-GB" sz="1400" dirty="0" err="1" smtClean="0"/>
              <a:t>predvideti</a:t>
            </a:r>
            <a:r>
              <a:rPr lang="en-GB" sz="1400" dirty="0" smtClean="0"/>
              <a:t> </a:t>
            </a:r>
            <a:r>
              <a:rPr lang="en-GB" sz="1400" dirty="0" err="1" smtClean="0"/>
              <a:t>finansijsku</a:t>
            </a:r>
            <a:r>
              <a:rPr lang="en-GB" sz="1400" dirty="0" smtClean="0"/>
              <a:t> </a:t>
            </a:r>
            <a:r>
              <a:rPr lang="en-GB" sz="1400" dirty="0" err="1" smtClean="0"/>
              <a:t>i</a:t>
            </a:r>
            <a:r>
              <a:rPr lang="en-GB" sz="1400" dirty="0" smtClean="0"/>
              <a:t>/</a:t>
            </a:r>
            <a:r>
              <a:rPr lang="en-GB" sz="1400" dirty="0" err="1" smtClean="0"/>
              <a:t>ili</a:t>
            </a:r>
            <a:r>
              <a:rPr lang="en-GB" sz="1400" dirty="0" smtClean="0"/>
              <a:t> </a:t>
            </a:r>
            <a:r>
              <a:rPr lang="en-GB" sz="1400" dirty="0" err="1" smtClean="0"/>
              <a:t>nefiskalnu</a:t>
            </a:r>
            <a:r>
              <a:rPr lang="en-GB" sz="1400" dirty="0" smtClean="0"/>
              <a:t> </a:t>
            </a:r>
            <a:r>
              <a:rPr lang="en-GB" sz="1400" dirty="0" err="1" smtClean="0"/>
              <a:t>podršku</a:t>
            </a:r>
            <a:r>
              <a:rPr lang="en-GB" sz="1400" dirty="0" smtClean="0"/>
              <a:t> </a:t>
            </a:r>
            <a:r>
              <a:rPr lang="en-US" sz="1400" dirty="0" err="1" smtClean="0"/>
              <a:t>koja</a:t>
            </a:r>
            <a:r>
              <a:rPr lang="en-US" sz="1400" dirty="0" smtClean="0"/>
              <a:t> </a:t>
            </a:r>
            <a:r>
              <a:rPr lang="en-US" sz="1400" dirty="0" err="1" smtClean="0"/>
              <a:t>će</a:t>
            </a:r>
            <a:r>
              <a:rPr lang="en-US" sz="1400" dirty="0" smtClean="0"/>
              <a:t> </a:t>
            </a:r>
            <a:r>
              <a:rPr lang="en-US" sz="1400" dirty="0" err="1" smtClean="0"/>
              <a:t>preduzećima</a:t>
            </a:r>
            <a:r>
              <a:rPr lang="en-US" sz="1400" dirty="0" smtClean="0"/>
              <a:t> </a:t>
            </a:r>
            <a:r>
              <a:rPr lang="en-US" sz="1400" dirty="0" err="1" smtClean="0"/>
              <a:t>omogućiti</a:t>
            </a:r>
            <a:r>
              <a:rPr lang="en-US" sz="1400" dirty="0" smtClean="0"/>
              <a:t> </a:t>
            </a:r>
            <a:r>
              <a:rPr lang="en-US" sz="1400" dirty="0" err="1" smtClean="0"/>
              <a:t>troškovno</a:t>
            </a:r>
            <a:r>
              <a:rPr lang="en-US" sz="1400" dirty="0" smtClean="0"/>
              <a:t> </a:t>
            </a:r>
            <a:r>
              <a:rPr lang="en-US" sz="1400" dirty="0" err="1" smtClean="0"/>
              <a:t>povoljno</a:t>
            </a:r>
            <a:r>
              <a:rPr lang="en-US" sz="1400" dirty="0" smtClean="0"/>
              <a:t> </a:t>
            </a:r>
            <a:r>
              <a:rPr lang="en-US" sz="1400" dirty="0" err="1" smtClean="0"/>
              <a:t>pružanje</a:t>
            </a:r>
            <a:r>
              <a:rPr lang="en-US" sz="1400" dirty="0" smtClean="0"/>
              <a:t> </a:t>
            </a:r>
            <a:r>
              <a:rPr lang="en-US" sz="1400" dirty="0" err="1" smtClean="0"/>
              <a:t>obuke</a:t>
            </a:r>
            <a:r>
              <a:rPr lang="en-US" sz="1400" dirty="0" smtClean="0"/>
              <a:t> . </a:t>
            </a:r>
            <a:r>
              <a:rPr lang="en-GB" sz="1400" dirty="0" smtClean="0"/>
              <a:t>  </a:t>
            </a:r>
            <a:endParaRPr lang="en-GB" sz="1400" dirty="0" smtClean="0"/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endParaRPr lang="en-GB" sz="1400" b="1" dirty="0" smtClean="0"/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r>
              <a:rPr lang="en-GB" sz="1400" b="1" dirty="0" err="1" smtClean="0"/>
              <a:t>Fleksibilni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putevi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i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mobilnost</a:t>
            </a:r>
            <a:r>
              <a:rPr lang="en-GB" sz="1400" b="1" dirty="0" smtClean="0"/>
              <a:t>: </a:t>
            </a:r>
            <a:r>
              <a:rPr lang="en-GB" sz="1400" dirty="0" err="1" smtClean="0"/>
              <a:t>praktična</a:t>
            </a:r>
            <a:r>
              <a:rPr lang="en-GB" sz="1400" dirty="0" smtClean="0"/>
              <a:t> </a:t>
            </a:r>
            <a:r>
              <a:rPr lang="en-GB" sz="1400" dirty="0" err="1" smtClean="0"/>
              <a:t>obuka</a:t>
            </a:r>
            <a:r>
              <a:rPr lang="en-GB" sz="1400" dirty="0" smtClean="0"/>
              <a:t> u </a:t>
            </a:r>
            <a:r>
              <a:rPr lang="en-GB" sz="1400" dirty="0" err="1" smtClean="0"/>
              <a:t>preduzećima</a:t>
            </a:r>
            <a:r>
              <a:rPr lang="en-GB" sz="1400" dirty="0" smtClean="0"/>
              <a:t> </a:t>
            </a:r>
            <a:r>
              <a:rPr lang="en-GB" sz="1400" dirty="0" err="1" smtClean="0"/>
              <a:t>treba</a:t>
            </a:r>
            <a:r>
              <a:rPr lang="en-GB" sz="1400" dirty="0" smtClean="0"/>
              <a:t> da </a:t>
            </a:r>
            <a:r>
              <a:rPr lang="en-GB" sz="1400" dirty="0" err="1" smtClean="0"/>
              <a:t>vodi</a:t>
            </a:r>
            <a:r>
              <a:rPr lang="en-GB" sz="1400" dirty="0" smtClean="0"/>
              <a:t> </a:t>
            </a:r>
            <a:r>
              <a:rPr lang="en-GB" sz="1400" dirty="0" smtClean="0"/>
              <a:t>do </a:t>
            </a:r>
            <a:r>
              <a:rPr lang="en-GB" sz="1400" dirty="0" err="1" smtClean="0"/>
              <a:t>kvalifikacije</a:t>
            </a:r>
            <a:r>
              <a:rPr lang="en-GB" sz="1400" dirty="0" smtClean="0"/>
              <a:t> </a:t>
            </a:r>
            <a:r>
              <a:rPr lang="en-GB" sz="1400" dirty="0" err="1" smtClean="0"/>
              <a:t>priznate</a:t>
            </a:r>
            <a:r>
              <a:rPr lang="en-GB" sz="1400" dirty="0" smtClean="0"/>
              <a:t> </a:t>
            </a:r>
            <a:r>
              <a:rPr lang="en-GB" sz="1400" dirty="0" err="1" smtClean="0"/>
              <a:t>na</a:t>
            </a:r>
            <a:r>
              <a:rPr lang="en-GB" sz="1400" dirty="0" smtClean="0"/>
              <a:t> </a:t>
            </a:r>
            <a:r>
              <a:rPr lang="en-GB" sz="1400" dirty="0" err="1" smtClean="0"/>
              <a:t>nacionalnom</a:t>
            </a:r>
            <a:r>
              <a:rPr lang="en-GB" sz="1400" dirty="0" smtClean="0"/>
              <a:t> </a:t>
            </a:r>
            <a:r>
              <a:rPr lang="en-GB" sz="1400" dirty="0" err="1" smtClean="0"/>
              <a:t>nivou</a:t>
            </a:r>
            <a:r>
              <a:rPr lang="en-GB" sz="1400" dirty="0" smtClean="0"/>
              <a:t>. </a:t>
            </a:r>
            <a:r>
              <a:rPr lang="en-GB" sz="1400" dirty="0" err="1" smtClean="0"/>
              <a:t>Praktična</a:t>
            </a:r>
            <a:r>
              <a:rPr lang="en-GB" sz="1400" dirty="0" smtClean="0"/>
              <a:t> </a:t>
            </a:r>
            <a:r>
              <a:rPr lang="en-GB" sz="1400" dirty="0" err="1" smtClean="0"/>
              <a:t>obuka</a:t>
            </a:r>
            <a:r>
              <a:rPr lang="en-GB" sz="1400" dirty="0" smtClean="0"/>
              <a:t> </a:t>
            </a:r>
            <a:r>
              <a:rPr lang="en-GB" sz="1400" dirty="0" err="1" smtClean="0"/>
              <a:t>treba</a:t>
            </a:r>
            <a:r>
              <a:rPr lang="en-GB" sz="1400" dirty="0" smtClean="0"/>
              <a:t> da </a:t>
            </a:r>
            <a:r>
              <a:rPr lang="en-GB" sz="1400" dirty="0" err="1" smtClean="0"/>
              <a:t>omogući</a:t>
            </a:r>
            <a:r>
              <a:rPr lang="en-GB" sz="1400" dirty="0" smtClean="0"/>
              <a:t> </a:t>
            </a:r>
            <a:r>
              <a:rPr lang="en-GB" sz="1400" dirty="0" err="1" smtClean="0"/>
              <a:t>prohodnost</a:t>
            </a:r>
            <a:r>
              <a:rPr lang="en-GB" sz="1400" dirty="0" smtClean="0"/>
              <a:t> </a:t>
            </a:r>
            <a:r>
              <a:rPr lang="en-GB" sz="1400" dirty="0" err="1" smtClean="0"/>
              <a:t>ka</a:t>
            </a:r>
            <a:r>
              <a:rPr lang="en-GB" sz="1400" dirty="0" smtClean="0"/>
              <a:t> </a:t>
            </a:r>
            <a:r>
              <a:rPr lang="en-GB" sz="1400" dirty="0" err="1" smtClean="0"/>
              <a:t>višim</a:t>
            </a:r>
            <a:r>
              <a:rPr lang="en-GB" sz="1400" dirty="0" smtClean="0"/>
              <a:t> </a:t>
            </a:r>
            <a:r>
              <a:rPr lang="en-GB" sz="1400" dirty="0" err="1" smtClean="0"/>
              <a:t>nivoima</a:t>
            </a:r>
            <a:r>
              <a:rPr lang="en-GB" sz="1400" dirty="0" smtClean="0"/>
              <a:t> </a:t>
            </a:r>
            <a:r>
              <a:rPr lang="en-GB" sz="1400" dirty="0" err="1" smtClean="0"/>
              <a:t>obrazovanja</a:t>
            </a:r>
            <a:r>
              <a:rPr lang="en-GB" sz="1400" dirty="0" smtClean="0"/>
              <a:t> </a:t>
            </a:r>
            <a:r>
              <a:rPr lang="en-GB" sz="1400" dirty="0" err="1" smtClean="0"/>
              <a:t>i</a:t>
            </a:r>
            <a:r>
              <a:rPr lang="en-GB" sz="1400" dirty="0" smtClean="0"/>
              <a:t> </a:t>
            </a:r>
            <a:r>
              <a:rPr lang="en-GB" sz="1400" dirty="0" err="1" smtClean="0"/>
              <a:t>obuke</a:t>
            </a:r>
            <a:r>
              <a:rPr lang="en-GB" sz="1400" dirty="0" smtClean="0"/>
              <a:t>. </a:t>
            </a:r>
            <a:r>
              <a:rPr lang="en-GB" sz="1400" dirty="0" err="1" smtClean="0"/>
              <a:t>Treba</a:t>
            </a:r>
            <a:r>
              <a:rPr lang="en-GB" sz="1400" dirty="0" smtClean="0"/>
              <a:t> </a:t>
            </a:r>
            <a:r>
              <a:rPr lang="en-GB" sz="1400" dirty="0" err="1" smtClean="0"/>
              <a:t>promovisati</a:t>
            </a:r>
            <a:r>
              <a:rPr lang="en-GB" sz="1400" dirty="0" smtClean="0"/>
              <a:t> </a:t>
            </a:r>
            <a:r>
              <a:rPr lang="en-GB" sz="1400" dirty="0" err="1" smtClean="0"/>
              <a:t>međunarodnu</a:t>
            </a:r>
            <a:r>
              <a:rPr lang="en-GB" sz="1400" dirty="0" smtClean="0"/>
              <a:t> </a:t>
            </a:r>
            <a:r>
              <a:rPr lang="en-GB" sz="1400" dirty="0" err="1" smtClean="0"/>
              <a:t>mobilnost</a:t>
            </a:r>
            <a:r>
              <a:rPr lang="en-US" sz="1400" dirty="0" smtClean="0"/>
              <a:t>.</a:t>
            </a:r>
            <a:endParaRPr lang="en-GB" sz="1400" dirty="0" smtClean="0"/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endParaRPr lang="en-GB" sz="1400" b="1" dirty="0" smtClean="0"/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r>
              <a:rPr lang="en-GB" sz="1400" b="1" dirty="0" err="1" smtClean="0"/>
              <a:t>Karijerno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vođenje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i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podizanje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svesti</a:t>
            </a:r>
            <a:r>
              <a:rPr lang="en-GB" sz="1400" b="1" dirty="0" smtClean="0"/>
              <a:t>: </a:t>
            </a:r>
            <a:r>
              <a:rPr lang="en-GB" sz="1400" dirty="0" err="1" smtClean="0"/>
              <a:t>podrška</a:t>
            </a:r>
            <a:r>
              <a:rPr lang="en-GB" sz="1400" dirty="0" smtClean="0"/>
              <a:t> </a:t>
            </a:r>
            <a:r>
              <a:rPr lang="en-GB" sz="1400" dirty="0" err="1" smtClean="0"/>
              <a:t>polaznicima</a:t>
            </a:r>
            <a:r>
              <a:rPr lang="en-GB" sz="1400" dirty="0" smtClean="0"/>
              <a:t> pre </a:t>
            </a:r>
            <a:r>
              <a:rPr lang="en-GB" sz="1400" dirty="0" err="1" smtClean="0"/>
              <a:t>i</a:t>
            </a:r>
            <a:r>
              <a:rPr lang="en-GB" sz="1400" dirty="0" smtClean="0"/>
              <a:t> u </a:t>
            </a:r>
            <a:r>
              <a:rPr lang="en-GB" sz="1400" dirty="0" err="1" smtClean="0"/>
              <a:t>toku</a:t>
            </a:r>
            <a:r>
              <a:rPr lang="en-GB" sz="1400" dirty="0" smtClean="0"/>
              <a:t> </a:t>
            </a:r>
            <a:r>
              <a:rPr lang="en-GB" sz="1400" dirty="0" err="1" smtClean="0"/>
              <a:t>praktične</a:t>
            </a:r>
            <a:r>
              <a:rPr lang="en-GB" sz="1400" dirty="0" smtClean="0"/>
              <a:t> </a:t>
            </a:r>
            <a:r>
              <a:rPr lang="en-GB" sz="1400" dirty="0" err="1" smtClean="0"/>
              <a:t>obuke</a:t>
            </a:r>
            <a:r>
              <a:rPr lang="en-US" sz="1400" dirty="0" smtClean="0"/>
              <a:t>.</a:t>
            </a:r>
            <a:endParaRPr lang="en-GB" sz="1400" dirty="0" smtClean="0"/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endParaRPr lang="en-GB" sz="1400" b="1" dirty="0" smtClean="0"/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r>
              <a:rPr lang="en-US" sz="1400" b="1" dirty="0" err="1" smtClean="0"/>
              <a:t>Transparentnost</a:t>
            </a:r>
            <a:r>
              <a:rPr lang="en-US" sz="1400" b="1" dirty="0" smtClean="0"/>
              <a:t>: </a:t>
            </a:r>
            <a:r>
              <a:rPr lang="en-US" sz="1400" dirty="0" err="1" smtClean="0"/>
              <a:t>treba</a:t>
            </a:r>
            <a:r>
              <a:rPr lang="en-US" sz="1400" dirty="0" smtClean="0"/>
              <a:t> </a:t>
            </a:r>
            <a:r>
              <a:rPr lang="en-US" sz="1400" dirty="0" err="1" smtClean="0"/>
              <a:t>obezbediti</a:t>
            </a:r>
            <a:r>
              <a:rPr lang="en-US" sz="1400" dirty="0" smtClean="0"/>
              <a:t> </a:t>
            </a:r>
            <a:r>
              <a:rPr lang="en-US" sz="1400" dirty="0" err="1" smtClean="0"/>
              <a:t>transparentnost</a:t>
            </a:r>
            <a:r>
              <a:rPr lang="en-US" sz="1400" dirty="0" smtClean="0"/>
              <a:t> </a:t>
            </a:r>
            <a:r>
              <a:rPr lang="en-US" sz="1400" dirty="0" err="1" smtClean="0"/>
              <a:t>i</a:t>
            </a:r>
            <a:r>
              <a:rPr lang="en-US" sz="1400" dirty="0" smtClean="0"/>
              <a:t> </a:t>
            </a:r>
            <a:r>
              <a:rPr lang="en-US" sz="1400" dirty="0" err="1" smtClean="0"/>
              <a:t>pristup</a:t>
            </a:r>
            <a:r>
              <a:rPr lang="en-US" sz="1400" dirty="0" smtClean="0"/>
              <a:t> </a:t>
            </a:r>
            <a:r>
              <a:rPr lang="en-US" sz="1400" dirty="0" err="1" smtClean="0"/>
              <a:t>ponudama</a:t>
            </a:r>
            <a:r>
              <a:rPr lang="en-US" sz="1400" dirty="0" smtClean="0"/>
              <a:t> </a:t>
            </a:r>
            <a:r>
              <a:rPr lang="en-US" sz="1400" dirty="0" err="1" smtClean="0"/>
              <a:t>praktične</a:t>
            </a:r>
            <a:r>
              <a:rPr lang="en-US" sz="1400" dirty="0" smtClean="0"/>
              <a:t> </a:t>
            </a:r>
            <a:r>
              <a:rPr lang="en-US" sz="1400" dirty="0" err="1" smtClean="0"/>
              <a:t>obuke</a:t>
            </a:r>
            <a:r>
              <a:rPr lang="en-US" sz="1400" dirty="0" smtClean="0"/>
              <a:t>.</a:t>
            </a:r>
            <a:endParaRPr lang="en-GB" sz="1400" dirty="0" smtClean="0"/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endParaRPr lang="en-GB" sz="1400" b="1" dirty="0" smtClean="0"/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r>
              <a:rPr lang="en-GB" sz="1400" b="1" dirty="0" err="1" smtClean="0"/>
              <a:t>Obezbeđenje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kvaliteta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i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praćenje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svršenih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učenika</a:t>
            </a:r>
            <a:r>
              <a:rPr lang="en-GB" sz="1400" b="1" dirty="0" smtClean="0"/>
              <a:t>:  </a:t>
            </a:r>
            <a:r>
              <a:rPr lang="en-GB" sz="1400" dirty="0" err="1" smtClean="0"/>
              <a:t>treba</a:t>
            </a:r>
            <a:r>
              <a:rPr lang="en-GB" sz="1400" dirty="0" smtClean="0"/>
              <a:t> da </a:t>
            </a:r>
            <a:r>
              <a:rPr lang="en-GB" sz="1400" dirty="0" err="1" smtClean="0"/>
              <a:t>postoji</a:t>
            </a:r>
            <a:r>
              <a:rPr lang="en-GB" sz="1400" dirty="0" smtClean="0"/>
              <a:t> </a:t>
            </a:r>
            <a:r>
              <a:rPr lang="en-GB" sz="1400" dirty="0" err="1" smtClean="0"/>
              <a:t>obezbeđenje</a:t>
            </a:r>
            <a:r>
              <a:rPr lang="en-GB" sz="1400" dirty="0" smtClean="0"/>
              <a:t> </a:t>
            </a:r>
            <a:r>
              <a:rPr lang="en-GB" sz="1400" dirty="0" err="1" smtClean="0"/>
              <a:t>kvaliteta</a:t>
            </a:r>
            <a:r>
              <a:rPr lang="en-GB" sz="1400" dirty="0" smtClean="0"/>
              <a:t> </a:t>
            </a:r>
            <a:r>
              <a:rPr lang="en-GB" sz="1400" dirty="0" err="1" smtClean="0"/>
              <a:t>praktične</a:t>
            </a:r>
            <a:r>
              <a:rPr lang="en-GB" sz="1400" dirty="0" smtClean="0"/>
              <a:t> </a:t>
            </a:r>
            <a:r>
              <a:rPr lang="en-GB" sz="1400" dirty="0" err="1" smtClean="0"/>
              <a:t>obuke</a:t>
            </a:r>
            <a:r>
              <a:rPr lang="en-GB" sz="1400" dirty="0" smtClean="0"/>
              <a:t> </a:t>
            </a:r>
            <a:r>
              <a:rPr lang="en-GB" sz="1400" dirty="0" err="1" smtClean="0"/>
              <a:t>i</a:t>
            </a:r>
            <a:r>
              <a:rPr lang="en-GB" sz="1400" dirty="0" smtClean="0"/>
              <a:t> </a:t>
            </a:r>
            <a:r>
              <a:rPr lang="en-GB" sz="1400" dirty="0" err="1" smtClean="0"/>
              <a:t>praćenje</a:t>
            </a:r>
            <a:r>
              <a:rPr lang="en-GB" sz="1400" dirty="0" smtClean="0"/>
              <a:t> </a:t>
            </a:r>
            <a:r>
              <a:rPr lang="en-GB" sz="1400" dirty="0" err="1" smtClean="0"/>
              <a:t>statusa</a:t>
            </a:r>
            <a:r>
              <a:rPr lang="en-GB" sz="1400" dirty="0" smtClean="0"/>
              <a:t> </a:t>
            </a:r>
            <a:r>
              <a:rPr lang="en-GB" sz="1400" dirty="0" err="1" smtClean="0"/>
              <a:t>zaposlenosti</a:t>
            </a:r>
            <a:r>
              <a:rPr lang="en-GB" sz="1400" dirty="0" smtClean="0"/>
              <a:t> </a:t>
            </a:r>
            <a:r>
              <a:rPr lang="en-GB" sz="1400" dirty="0" err="1" smtClean="0"/>
              <a:t>biviših</a:t>
            </a:r>
            <a:r>
              <a:rPr lang="en-GB" sz="1400" dirty="0" smtClean="0"/>
              <a:t> </a:t>
            </a:r>
            <a:r>
              <a:rPr lang="en-GB" sz="1400" dirty="0" err="1" smtClean="0"/>
              <a:t>polaznika</a:t>
            </a:r>
            <a:r>
              <a:rPr lang="en-GB" sz="1400" dirty="0" smtClean="0"/>
              <a:t>. </a:t>
            </a:r>
            <a:endParaRPr lang="de-AT" sz="1400" dirty="0" smtClean="0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5842992" cy="1143000"/>
          </a:xfrm>
        </p:spPr>
        <p:txBody>
          <a:bodyPr>
            <a:normAutofit/>
          </a:bodyPr>
          <a:lstStyle/>
          <a:p>
            <a:r>
              <a:rPr lang="de-AT" sz="1800" dirty="0"/>
              <a:t>Evropski okvir za kvalitet i efektivne obuke kroz rad</a:t>
            </a:r>
            <a:r>
              <a:rPr lang="de-AT" sz="1800" dirty="0"/>
              <a:t> </a:t>
            </a:r>
            <a:r>
              <a:rPr lang="de-AT" sz="1800" dirty="0" smtClean="0">
                <a:latin typeface="+mn-lt"/>
                <a:ea typeface="+mn-ea"/>
                <a:cs typeface="+mn-cs"/>
              </a:rPr>
              <a:t> </a:t>
            </a:r>
            <a:r>
              <a:rPr lang="de-AT" sz="1800" dirty="0" smtClean="0">
                <a:latin typeface="+mn-lt"/>
                <a:ea typeface="+mn-ea"/>
                <a:cs typeface="+mn-cs"/>
              </a:rPr>
              <a:t>(2)</a:t>
            </a:r>
            <a:endParaRPr lang="de-AT" sz="1800" dirty="0">
              <a:latin typeface="+mn-lt"/>
              <a:ea typeface="+mn-ea"/>
              <a:cs typeface="+mn-cs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722921" y="6403897"/>
            <a:ext cx="7488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Source: Council Recommendation of  15. March 2018  on a European Framework for Quality and  Effective Apprenticeships  (2018/C 153/01): Summary  by TM</a:t>
            </a:r>
            <a:endParaRPr lang="en-GB" sz="1000" dirty="0">
              <a:solidFill>
                <a:srgbClr val="1E4D85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78015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Tx/>
              <a:buNone/>
            </a:pPr>
            <a:endParaRPr lang="en-GB" dirty="0" smtClean="0"/>
          </a:p>
          <a:p>
            <a:pPr marL="0" indent="0" algn="ctr" eaLnBrk="1" hangingPunct="1">
              <a:buFontTx/>
              <a:buNone/>
            </a:pPr>
            <a:endParaRPr lang="en-GB" dirty="0"/>
          </a:p>
          <a:p>
            <a:pPr marL="0" indent="0" algn="ctr" eaLnBrk="1" hangingPunct="1">
              <a:buFontTx/>
              <a:buNone/>
            </a:pPr>
            <a:endParaRPr lang="en-GB" dirty="0" smtClean="0"/>
          </a:p>
          <a:p>
            <a:pPr marL="0" indent="0" algn="ctr">
              <a:buNone/>
            </a:pPr>
            <a:r>
              <a:rPr lang="en-US" b="1" dirty="0" err="1">
                <a:solidFill>
                  <a:srgbClr val="1E4D85"/>
                </a:solidFill>
                <a:latin typeface="+mj-lt"/>
                <a:ea typeface="+mj-ea"/>
                <a:cs typeface="+mj-cs"/>
              </a:rPr>
              <a:t>ibw</a:t>
            </a:r>
            <a:r>
              <a:rPr lang="en-US" b="1" dirty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 Austria - Research &amp; Development in </a:t>
            </a:r>
            <a:r>
              <a:rPr lang="en-US" b="1" dirty="0" smtClean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VET</a:t>
            </a:r>
          </a:p>
          <a:p>
            <a:pPr marL="0" indent="0" algn="ctr" eaLnBrk="1" hangingPunct="1">
              <a:buFontTx/>
              <a:buNone/>
            </a:pPr>
            <a:r>
              <a:rPr lang="en-GB" b="1" dirty="0" err="1" smtClean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Rainergasse</a:t>
            </a:r>
            <a:r>
              <a:rPr lang="en-GB" b="1" dirty="0" smtClean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GB" b="1" dirty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38</a:t>
            </a:r>
          </a:p>
          <a:p>
            <a:pPr marL="0" indent="0" algn="ctr" eaLnBrk="1" hangingPunct="1">
              <a:buFontTx/>
              <a:buNone/>
            </a:pPr>
            <a:r>
              <a:rPr lang="en-GB" b="1" dirty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1050 Wien</a:t>
            </a:r>
          </a:p>
          <a:p>
            <a:pPr marL="0" indent="0" algn="ctr" eaLnBrk="1" hangingPunct="1">
              <a:buFontTx/>
              <a:buNone/>
            </a:pPr>
            <a:endParaRPr lang="en-GB" b="1" dirty="0">
              <a:solidFill>
                <a:srgbClr val="1E4D85"/>
              </a:solidFill>
              <a:latin typeface="+mj-lt"/>
              <a:ea typeface="+mj-ea"/>
              <a:cs typeface="+mj-cs"/>
            </a:endParaRPr>
          </a:p>
          <a:p>
            <a:pPr marL="0" indent="0" algn="ctr" eaLnBrk="1" hangingPunct="1">
              <a:buFontTx/>
              <a:buNone/>
            </a:pPr>
            <a:r>
              <a:rPr lang="en-GB" b="1" dirty="0">
                <a:solidFill>
                  <a:srgbClr val="1E4D85"/>
                </a:solidFill>
                <a:latin typeface="+mj-lt"/>
                <a:ea typeface="+mj-ea"/>
                <a:cs typeface="+mj-cs"/>
                <a:hlinkClick r:id="rId2"/>
              </a:rPr>
              <a:t>www.ibw.at</a:t>
            </a:r>
            <a:endParaRPr lang="en-GB" b="1" dirty="0">
              <a:solidFill>
                <a:srgbClr val="1E4D85"/>
              </a:solidFill>
              <a:latin typeface="+mj-lt"/>
              <a:ea typeface="+mj-ea"/>
              <a:cs typeface="+mj-cs"/>
            </a:endParaRPr>
          </a:p>
          <a:p>
            <a:pPr marL="0" indent="0" algn="ctr" eaLnBrk="1" hangingPunct="1">
              <a:buFontTx/>
              <a:buNone/>
            </a:pPr>
            <a:r>
              <a:rPr lang="en-GB" b="1" dirty="0">
                <a:solidFill>
                  <a:srgbClr val="1E4D85"/>
                </a:solidFill>
                <a:latin typeface="+mj-lt"/>
                <a:ea typeface="+mj-ea"/>
                <a:cs typeface="+mj-cs"/>
              </a:rPr>
              <a:t>info@ibw.at</a:t>
            </a:r>
          </a:p>
        </p:txBody>
      </p:sp>
    </p:spTree>
    <p:extLst>
      <p:ext uri="{BB962C8B-B14F-4D97-AF65-F5344CB8AC3E}">
        <p14:creationId xmlns:p14="http://schemas.microsoft.com/office/powerpoint/2010/main" val="7953098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ibw 2009">
  <a:themeElements>
    <a:clrScheme name="Benutzerdefiniert 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00"/>
      </a:hlink>
      <a:folHlink>
        <a:srgbClr val="99CC00"/>
      </a:folHlink>
    </a:clrScheme>
    <a:fontScheme name="ibw 200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bw 2009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bw 2009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bw 2009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bw 2009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bw 2009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bw 2009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bw 2009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bw 2009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bw 2009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bw 2009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bw 2009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bw 2009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610</Words>
  <Application>Microsoft Macintosh PowerPoint</Application>
  <PresentationFormat>On-screen Show (4:3)</PresentationFormat>
  <Paragraphs>83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ibw 2009</vt:lpstr>
      <vt:lpstr>Učenje kroz rad: put ka mogućnostima   Thomas Mayr (Tomas Majr) Beograd, 12. jun 2018.</vt:lpstr>
      <vt:lpstr>PowerPoint Presentation</vt:lpstr>
      <vt:lpstr>Dualni VET funkcioniše: prosečna stopa nezaposlenosti u kategoriji mladih i tip obrazovanja i obuke 2007-2016.</vt:lpstr>
      <vt:lpstr>Izazovi i glavna pitanja za strateški/politički nivo</vt:lpstr>
      <vt:lpstr>Relevantne dimenzije učenja kroz rad</vt:lpstr>
      <vt:lpstr>Evropski okvir za kvalitet i efektivne obuke kroz rad (1)</vt:lpstr>
      <vt:lpstr>Evropski okvir za kvalitet i efektivne obuke kroz rad  (2)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Thomas Mayr</dc:creator>
  <cp:lastModifiedBy>Thorsten</cp:lastModifiedBy>
  <cp:revision>34</cp:revision>
  <cp:lastPrinted>2018-06-10T15:04:42Z</cp:lastPrinted>
  <dcterms:created xsi:type="dcterms:W3CDTF">2018-06-08T12:33:08Z</dcterms:created>
  <dcterms:modified xsi:type="dcterms:W3CDTF">2018-06-11T09:25:07Z</dcterms:modified>
</cp:coreProperties>
</file>