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261" r:id="rId3"/>
    <p:sldId id="282" r:id="rId4"/>
    <p:sldId id="283" r:id="rId5"/>
    <p:sldId id="285" r:id="rId6"/>
    <p:sldId id="269" r:id="rId7"/>
    <p:sldId id="284" r:id="rId8"/>
  </p:sldIdLst>
  <p:sldSz cx="9144000" cy="6858000" type="screen4x3"/>
  <p:notesSz cx="6761163" cy="99425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82"/>
    <a:srgbClr val="0066CC"/>
    <a:srgbClr val="0033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37" autoAdjust="0"/>
    <p:restoredTop sz="94693" autoAdjust="0"/>
  </p:normalViewPr>
  <p:slideViewPr>
    <p:cSldViewPr>
      <p:cViewPr varScale="1">
        <p:scale>
          <a:sx n="82" d="100"/>
          <a:sy n="82" d="100"/>
        </p:scale>
        <p:origin x="1987" y="62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29750" y="0"/>
            <a:ext cx="2929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18BD71-0C9F-4225-917C-65EFEEA30590}" type="datetimeFigureOut">
              <a:rPr lang="en-GB" smtClean="0"/>
              <a:t>08/06/2018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4039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29750" y="9444039"/>
            <a:ext cx="2929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EB30D-786C-4F3A-B8F6-3ABBDB3C0E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853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>
            <a:lvl1pPr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0414" y="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>
            <a:lvl1pPr algn="r"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47713"/>
            <a:ext cx="4967287" cy="37258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1274" y="4721661"/>
            <a:ext cx="4958615" cy="447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650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b" anchorCtr="0" compatLnSpc="1">
            <a:prstTxWarp prst="textNoShape">
              <a:avLst/>
            </a:prstTxWarp>
          </a:bodyPr>
          <a:lstStyle>
            <a:lvl1pPr defTabSz="956552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414" y="9446501"/>
            <a:ext cx="2930749" cy="49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20" tIns="47860" rIns="95720" bIns="47860" numCol="1" anchor="b" anchorCtr="0" compatLnSpc="1">
            <a:prstTxWarp prst="textNoShape">
              <a:avLst/>
            </a:prstTxWarp>
          </a:bodyPr>
          <a:lstStyle>
            <a:lvl1pPr algn="r" defTabSz="956552">
              <a:defRPr sz="1200"/>
            </a:lvl1pPr>
          </a:lstStyle>
          <a:p>
            <a:pPr>
              <a:defRPr/>
            </a:pPr>
            <a:fld id="{C7869AC6-7AE2-49D3-8E5D-A94A49BFAC8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6925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de-DE" altLang="de-DE"/>
              <a:t>40% Maturantenquote</a:t>
            </a:r>
          </a:p>
          <a:p>
            <a:r>
              <a:rPr lang="de-DE" altLang="de-DE"/>
              <a:t>17% AHS Maturanten gehen innerhalb ersten 3 Jahre auf Uni</a:t>
            </a:r>
          </a:p>
          <a:p>
            <a:r>
              <a:rPr lang="de-DE" altLang="de-DE"/>
              <a:t>50% BHS-Maturanten gehen innerhalb ersten 3 Jahre auf Uni</a:t>
            </a:r>
            <a:endParaRPr lang="de-AT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9AC6-7AE2-49D3-8E5D-A94A49BFAC8F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906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69AC6-7AE2-49D3-8E5D-A94A49BFAC8F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890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:\Praesentationen_PPP\Aktuelle_PPP_ibw_allgem_Die_Lehre\PPP_in_Layout_Forschung\ibw DE-En Entwicklu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511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456" y="1514303"/>
            <a:ext cx="7772400" cy="1470025"/>
          </a:xfrm>
        </p:spPr>
        <p:txBody>
          <a:bodyPr anchor="b"/>
          <a:lstStyle>
            <a:lvl1pPr algn="r">
              <a:defRPr sz="4000" b="1"/>
            </a:lvl1pPr>
          </a:lstStyle>
          <a:p>
            <a:pPr lvl="0"/>
            <a:endParaRPr lang="de-AT" altLang="de-DE" noProof="0" dirty="0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686180" y="3458596"/>
            <a:ext cx="7768952" cy="153657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pPr lvl="0"/>
            <a:r>
              <a:rPr lang="de-DE" altLang="de-DE" noProof="0" dirty="0"/>
              <a:t>Vorname Nachname</a:t>
            </a:r>
          </a:p>
        </p:txBody>
      </p:sp>
    </p:spTree>
    <p:extLst>
      <p:ext uri="{BB962C8B-B14F-4D97-AF65-F5344CB8AC3E}">
        <p14:creationId xmlns:p14="http://schemas.microsoft.com/office/powerpoint/2010/main" val="354159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5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411335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4" name="Picture 4" descr="ibw_logo4c_300dpi_rgb_prin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390000"/>
            <a:ext cx="115555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0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5208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auto">
          <a:xfrm>
            <a:off x="0" y="980728"/>
            <a:ext cx="9144000" cy="3600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0" i="0" u="none" strike="noStrike" cap="none" normalizeH="0" baseline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664" y="2492896"/>
            <a:ext cx="7128407" cy="1800200"/>
          </a:xfrm>
        </p:spPr>
        <p:txBody>
          <a:bodyPr/>
          <a:lstStyle>
            <a:lvl1pPr algn="r">
              <a:defRPr sz="3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4" name="Picture 4" descr="ibw_logo4c_300dpi_rgb_print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6390000"/>
            <a:ext cx="115555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96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A50E52-7F60-4DC7-BE46-8319F856C795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06877051"/>
      </p:ext>
    </p:extLst>
  </p:cSld>
  <p:clrMapOvr>
    <a:masterClrMapping/>
  </p:clrMapOvr>
  <p:transition>
    <p:pull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7BBA451-FF7D-4083-837D-20CB7823044E}" type="slidenum">
              <a:rPr lang="de-DE" altLang="de-DE"/>
              <a:pPr/>
              <a:t>‹#›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10965063"/>
      </p:ext>
    </p:extLst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P:\Praesentationen_PPP\Aktuelle_PPP_ibw_allgem_Die_Lehre\PPP_in_Layout_Forschung\ibw_ppt_leiste_Allgemein_Englisch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2050"/>
            <a:ext cx="9143999" cy="61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2" y="476250"/>
            <a:ext cx="8208143" cy="850900"/>
          </a:xfrm>
        </p:spPr>
        <p:txBody>
          <a:bodyPr/>
          <a:lstStyle>
            <a:lvl1pPr>
              <a:defRPr sz="3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Inhaltsplatzhalter 2"/>
          <p:cNvSpPr>
            <a:spLocks noGrp="1"/>
          </p:cNvSpPr>
          <p:nvPr>
            <p:ph idx="10"/>
          </p:nvPr>
        </p:nvSpPr>
        <p:spPr>
          <a:xfrm>
            <a:off x="467544" y="1600201"/>
            <a:ext cx="8208000" cy="3492000"/>
          </a:xfrm>
        </p:spPr>
        <p:txBody>
          <a:bodyPr/>
          <a:lstStyle>
            <a:lvl1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SzTx/>
              <a:buFont typeface="Wingdings" pitchFamily="2" charset="2"/>
              <a:buNone/>
              <a:tabLst/>
              <a:defRPr/>
            </a:pPr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8" name="Inhaltsplatzhalter 10"/>
          <p:cNvSpPr>
            <a:spLocks noGrp="1"/>
          </p:cNvSpPr>
          <p:nvPr>
            <p:ph sz="quarter" idx="11" hasCustomPrompt="1"/>
          </p:nvPr>
        </p:nvSpPr>
        <p:spPr>
          <a:xfrm>
            <a:off x="467544" y="5589239"/>
            <a:ext cx="8208392" cy="539951"/>
          </a:xfrm>
        </p:spPr>
        <p:txBody>
          <a:bodyPr/>
          <a:lstStyle>
            <a:lvl1pPr marL="0" indent="0"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20297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76250"/>
            <a:ext cx="575945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altLang="de-DE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Textmasterformate durch Klicken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</p:txBody>
      </p:sp>
      <p:sp>
        <p:nvSpPr>
          <p:cNvPr id="1028" name="Line 16"/>
          <p:cNvSpPr>
            <a:spLocks noChangeShapeType="1"/>
          </p:cNvSpPr>
          <p:nvPr/>
        </p:nvSpPr>
        <p:spPr bwMode="auto">
          <a:xfrm>
            <a:off x="4763" y="1136650"/>
            <a:ext cx="9144000" cy="0"/>
          </a:xfrm>
          <a:prstGeom prst="line">
            <a:avLst/>
          </a:prstGeom>
          <a:noFill/>
          <a:ln w="9525">
            <a:solidFill>
              <a:srgbClr val="B1B3B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59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9" r:id="rId4"/>
    <p:sldLayoutId id="2147483690" r:id="rId5"/>
    <p:sldLayoutId id="2147483691" r:id="rId6"/>
    <p:sldLayoutId id="2147483692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428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0042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2pPr>
      <a:lvl3pPr marL="1200150" indent="-2857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5000"/>
        <a:buFont typeface="Symbol" panose="05050102010706020507" pitchFamily="18" charset="2"/>
        <a:buChar char="-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Symbol" panose="05050102010706020507" pitchFamily="18" charset="2"/>
        <a:buChar char="-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B1B3B4"/>
        </a:buClr>
        <a:buChar char="»"/>
        <a:defRPr sz="1400">
          <a:solidFill>
            <a:srgbClr val="004282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mid@ibw.a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762000" y="1988840"/>
            <a:ext cx="7772400" cy="2012321"/>
          </a:xfrm>
        </p:spPr>
        <p:txBody>
          <a:bodyPr/>
          <a:lstStyle/>
          <a:p>
            <a:pPr algn="ctr"/>
            <a:br>
              <a:rPr lang="en-GB" altLang="de-DE" dirty="0">
                <a:solidFill>
                  <a:srgbClr val="004282"/>
                </a:solidFill>
                <a:latin typeface="Arial" charset="0"/>
              </a:rPr>
            </a:br>
            <a:br>
              <a:rPr lang="en-GB" altLang="de-DE" dirty="0">
                <a:latin typeface="Arial" charset="0"/>
              </a:rPr>
            </a:br>
            <a:r>
              <a:rPr lang="sr-Cyrl-RS" altLang="de-DE" sz="3600" dirty="0">
                <a:latin typeface="Arial" charset="0"/>
              </a:rPr>
              <a:t>Радна група за </a:t>
            </a:r>
            <a:r>
              <a:rPr lang="sr-Cyrl-RS" altLang="de-DE" sz="3600">
                <a:latin typeface="Arial" charset="0"/>
              </a:rPr>
              <a:t>проходност након средњег </a:t>
            </a:r>
            <a:r>
              <a:rPr lang="sr-Cyrl-RS" altLang="de-DE" sz="3600" dirty="0">
                <a:latin typeface="Arial" charset="0"/>
              </a:rPr>
              <a:t>стручног образовања</a:t>
            </a:r>
            <a:br>
              <a:rPr lang="en-GB" altLang="de-DE" dirty="0">
                <a:solidFill>
                  <a:srgbClr val="004282"/>
                </a:solidFill>
                <a:latin typeface="Arial" charset="0"/>
              </a:rPr>
            </a:br>
            <a:br>
              <a:rPr lang="en-GB" altLang="de-DE" dirty="0">
                <a:solidFill>
                  <a:srgbClr val="004282"/>
                </a:solidFill>
                <a:latin typeface="Arial" charset="0"/>
              </a:rPr>
            </a:br>
            <a:r>
              <a:rPr lang="sr-Cyrl-RS" altLang="de-DE" sz="2400" dirty="0">
                <a:solidFill>
                  <a:srgbClr val="004282"/>
                </a:solidFill>
                <a:latin typeface="Arial" charset="0"/>
              </a:rPr>
              <a:t>Конференција о средњем стручном образовању</a:t>
            </a:r>
            <a:r>
              <a:rPr lang="en-GB" altLang="de-DE" sz="2400" dirty="0">
                <a:solidFill>
                  <a:srgbClr val="004282"/>
                </a:solidFill>
                <a:latin typeface="Arial" charset="0"/>
              </a:rPr>
              <a:t>: </a:t>
            </a:r>
            <a:r>
              <a:rPr lang="sr-Cyrl-RS" altLang="de-DE" sz="2400" dirty="0">
                <a:solidFill>
                  <a:srgbClr val="004282"/>
                </a:solidFill>
                <a:latin typeface="Arial" charset="0"/>
              </a:rPr>
              <a:t>„</a:t>
            </a:r>
            <a:r>
              <a:rPr lang="sr-Cyrl-RS" altLang="de-DE" sz="2400" dirty="0">
                <a:latin typeface="Arial" charset="0"/>
              </a:rPr>
              <a:t>У</a:t>
            </a:r>
            <a:r>
              <a:rPr lang="sr-Cyrl-RS" altLang="de-DE" sz="2400" dirty="0">
                <a:solidFill>
                  <a:srgbClr val="004282"/>
                </a:solidFill>
                <a:latin typeface="Arial" charset="0"/>
              </a:rPr>
              <a:t>чење кроз рад </a:t>
            </a:r>
            <a:r>
              <a:rPr lang="en-GB" altLang="de-DE" sz="2400" dirty="0">
                <a:solidFill>
                  <a:srgbClr val="004282"/>
                </a:solidFill>
                <a:latin typeface="Arial" charset="0"/>
              </a:rPr>
              <a:t>– </a:t>
            </a:r>
            <a:r>
              <a:rPr lang="sr-Cyrl-RS" altLang="de-DE" sz="2400" dirty="0">
                <a:solidFill>
                  <a:srgbClr val="004282"/>
                </a:solidFill>
                <a:latin typeface="Arial" charset="0"/>
              </a:rPr>
              <a:t>пут ка могућностима“</a:t>
            </a:r>
            <a:br>
              <a:rPr lang="en-GB" altLang="de-DE" sz="2400" dirty="0">
                <a:solidFill>
                  <a:srgbClr val="004282"/>
                </a:solidFill>
                <a:latin typeface="Arial" charset="0"/>
              </a:rPr>
            </a:br>
            <a:r>
              <a:rPr lang="sr-Cyrl-RS" altLang="de-DE" sz="2400" dirty="0">
                <a:latin typeface="Arial" charset="0"/>
              </a:rPr>
              <a:t>Београд</a:t>
            </a:r>
            <a:r>
              <a:rPr lang="en-GB" altLang="de-DE" sz="2400" dirty="0">
                <a:latin typeface="Arial" charset="0"/>
              </a:rPr>
              <a:t>, 1</a:t>
            </a:r>
            <a:r>
              <a:rPr lang="sr-Latn-RS" altLang="de-DE" sz="2400" dirty="0">
                <a:latin typeface="Arial" charset="0"/>
              </a:rPr>
              <a:t>2.</a:t>
            </a:r>
            <a:r>
              <a:rPr lang="en-GB" altLang="de-DE" sz="2400" dirty="0">
                <a:latin typeface="Arial" charset="0"/>
              </a:rPr>
              <a:t> </a:t>
            </a:r>
            <a:r>
              <a:rPr lang="sr-Cyrl-RS" altLang="de-DE" sz="2400" dirty="0">
                <a:latin typeface="Arial" charset="0"/>
              </a:rPr>
              <a:t>јун </a:t>
            </a:r>
            <a:r>
              <a:rPr lang="en-GB" altLang="de-DE" sz="2400" dirty="0">
                <a:latin typeface="Arial" charset="0"/>
              </a:rPr>
              <a:t>2018</a:t>
            </a:r>
            <a:r>
              <a:rPr lang="sr-Latn-RS" altLang="de-DE" sz="2400" dirty="0">
                <a:latin typeface="Arial" charset="0"/>
              </a:rPr>
              <a:t>.</a:t>
            </a:r>
            <a:endParaRPr lang="de-DE" altLang="de-DE" sz="4000" dirty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3" name="Untertitel 2"/>
          <p:cNvSpPr txBox="1">
            <a:spLocks/>
          </p:cNvSpPr>
          <p:nvPr/>
        </p:nvSpPr>
        <p:spPr bwMode="auto">
          <a:xfrm>
            <a:off x="686180" y="4221088"/>
            <a:ext cx="7768952" cy="153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2pPr>
            <a:lvl3pPr marL="1200150" indent="-2857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Symbol" panose="05050102010706020507" pitchFamily="18" charset="2"/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Symbol" panose="05050102010706020507" pitchFamily="18" charset="2"/>
              <a:buChar char="-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B1B3B4"/>
              </a:buClr>
              <a:buChar char="»"/>
              <a:defRPr sz="1400">
                <a:solidFill>
                  <a:srgbClr val="004282"/>
                </a:solidFill>
                <a:latin typeface="+mn-lt"/>
              </a:defRPr>
            </a:lvl9pPr>
          </a:lstStyle>
          <a:p>
            <a:r>
              <a:rPr lang="de-DE" sz="2000" i="1" kern="0" dirty="0"/>
              <a:t>©ibw</a:t>
            </a:r>
            <a:r>
              <a:rPr lang="sr-Latn-RS" sz="2000" i="1" kern="0" dirty="0"/>
              <a:t> </a:t>
            </a:r>
            <a:r>
              <a:rPr lang="de-DE" sz="2000" i="1" kern="0" dirty="0"/>
              <a:t>2018</a:t>
            </a:r>
            <a:r>
              <a:rPr lang="sr-Latn-RS" sz="2000" i="1" kern="0" dirty="0"/>
              <a:t>.</a:t>
            </a:r>
            <a:endParaRPr lang="de-DE" sz="2000" i="1" kern="0" dirty="0"/>
          </a:p>
          <a:p>
            <a:r>
              <a:rPr lang="sr-Cyrl-RS" sz="2000" kern="0" dirty="0"/>
              <a:t>Курт Шмид</a:t>
            </a:r>
            <a:endParaRPr lang="de-DE" sz="2000" kern="0" dirty="0"/>
          </a:p>
          <a:p>
            <a:r>
              <a:rPr lang="de-DE" sz="2000" kern="0" dirty="0">
                <a:hlinkClick r:id="rId2"/>
              </a:rPr>
              <a:t>schmid@ibw.at</a:t>
            </a:r>
            <a:endParaRPr lang="de-DE" sz="2000" kern="0" dirty="0"/>
          </a:p>
          <a:p>
            <a:endParaRPr lang="de-DE" sz="2000" kern="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08143" cy="850900"/>
          </a:xfrm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r-Cyrl-RS" altLang="de-DE" dirty="0">
                <a:solidFill>
                  <a:srgbClr val="004282"/>
                </a:solidFill>
                <a:latin typeface="Arial" charset="0"/>
              </a:rPr>
              <a:t>Проходност</a:t>
            </a:r>
            <a:endParaRPr lang="en-GB" altLang="de-DE" sz="2000" dirty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836712"/>
            <a:ext cx="8496944" cy="4824536"/>
          </a:xfrm>
        </p:spPr>
        <p:txBody>
          <a:bodyPr/>
          <a:lstStyle/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dirty="0">
                <a:latin typeface="Arial" charset="0"/>
              </a:rPr>
              <a:t>Вертикална наспрам хоризонталне проходности </a:t>
            </a:r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dirty="0">
                <a:latin typeface="Arial" charset="0"/>
              </a:rPr>
              <a:t>Почетно и континуирано средње стручно образовање и усавршавање/каријера</a:t>
            </a:r>
            <a:r>
              <a:rPr lang="sr-Latn-RS" sz="2000" dirty="0">
                <a:latin typeface="Arial" charset="0"/>
              </a:rPr>
              <a:t> </a:t>
            </a:r>
            <a:r>
              <a:rPr lang="en-GB" sz="2000" dirty="0">
                <a:latin typeface="Arial" charset="0"/>
              </a:rPr>
              <a:t>=&gt;   </a:t>
            </a:r>
            <a:r>
              <a:rPr lang="sr-Latn-RS" sz="2000" i="1" dirty="0">
                <a:latin typeface="Arial" charset="0"/>
              </a:rPr>
              <a:t>IVET</a:t>
            </a:r>
            <a:r>
              <a:rPr lang="sr-Cyrl-RS" sz="2000" dirty="0">
                <a:latin typeface="Arial" charset="0"/>
              </a:rPr>
              <a:t> и</a:t>
            </a:r>
            <a:r>
              <a:rPr lang="en-GB" sz="2000" dirty="0">
                <a:latin typeface="Arial" charset="0"/>
              </a:rPr>
              <a:t> </a:t>
            </a:r>
            <a:r>
              <a:rPr lang="sr-Latn-RS" sz="2000" i="1" dirty="0">
                <a:latin typeface="Arial" charset="0"/>
              </a:rPr>
              <a:t>CVET</a:t>
            </a:r>
            <a:endParaRPr lang="en-GB" sz="2000" i="1" dirty="0">
              <a:latin typeface="Arial" charset="0"/>
            </a:endParaRPr>
          </a:p>
          <a:p>
            <a:pPr lvl="1">
              <a:buClr>
                <a:srgbClr val="004282"/>
              </a:buClr>
            </a:pPr>
            <a:r>
              <a:rPr lang="sr-Cyrl-RS" sz="1600" dirty="0"/>
              <a:t>опште образовање наспрам почетног средњег стручног образовања</a:t>
            </a:r>
            <a:r>
              <a:rPr lang="en-GB" sz="1600" dirty="0"/>
              <a:t>/</a:t>
            </a:r>
            <a:r>
              <a:rPr lang="sr-Cyrl-RS" sz="1600" dirty="0"/>
              <a:t>друга шанса</a:t>
            </a:r>
            <a:endParaRPr lang="en-GB" sz="1600" dirty="0"/>
          </a:p>
          <a:p>
            <a:pPr lvl="1">
              <a:buClr>
                <a:srgbClr val="004282"/>
              </a:buClr>
            </a:pPr>
            <a:r>
              <a:rPr lang="sr-Cyrl-RS" sz="1600" dirty="0"/>
              <a:t>образовни путеви </a:t>
            </a:r>
            <a:r>
              <a:rPr lang="en-GB" sz="1600" dirty="0"/>
              <a:t>(</a:t>
            </a:r>
            <a:r>
              <a:rPr lang="sr-Cyrl-RS" sz="1600" dirty="0"/>
              <a:t>више/високо образовање</a:t>
            </a:r>
            <a:r>
              <a:rPr lang="en-GB" sz="1600" dirty="0"/>
              <a:t>)  </a:t>
            </a:r>
            <a:r>
              <a:rPr lang="sr-Cyrl-RS" sz="1600" dirty="0"/>
              <a:t>и</a:t>
            </a:r>
            <a:r>
              <a:rPr lang="en-GB" sz="1600" dirty="0"/>
              <a:t>  </a:t>
            </a:r>
            <a:r>
              <a:rPr lang="sr-Cyrl-RS" sz="1600" dirty="0"/>
              <a:t>пословне каријере</a:t>
            </a:r>
            <a:endParaRPr lang="en-GB" sz="1600" dirty="0"/>
          </a:p>
          <a:p>
            <a:pPr marL="0" indent="0">
              <a:buClr>
                <a:srgbClr val="004282"/>
              </a:buClr>
            </a:pPr>
            <a:endParaRPr lang="de-AT" sz="1100" i="1" dirty="0"/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i="1" dirty="0"/>
              <a:t>Циљеви </a:t>
            </a:r>
            <a:r>
              <a:rPr lang="en-GB" sz="2000" i="1" dirty="0"/>
              <a:t>– </a:t>
            </a:r>
            <a:r>
              <a:rPr lang="sr-Cyrl-RS" sz="2000" i="1" dirty="0"/>
              <a:t>проходност у циљу</a:t>
            </a:r>
            <a:r>
              <a:rPr lang="en-GB" sz="2000" i="1" dirty="0"/>
              <a:t>…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подстицања једнаких могућности </a:t>
            </a:r>
            <a:endParaRPr lang="en-GB" sz="2000" i="1" dirty="0"/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пружања друге шансе за стицање образовања</a:t>
            </a:r>
            <a:endParaRPr lang="en-GB" sz="2000" i="1" dirty="0"/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веће привлачности почетног средњег стручног   </a:t>
            </a:r>
            <a:br>
              <a:rPr lang="sr-Cyrl-RS" sz="2000" i="1" dirty="0"/>
            </a:br>
            <a:r>
              <a:rPr lang="sr-Cyrl-RS" sz="2000" i="1" dirty="0"/>
              <a:t>                 образовања (</a:t>
            </a:r>
            <a:r>
              <a:rPr lang="sr-Latn-RS" sz="2000" i="1" dirty="0">
                <a:latin typeface="Arial" charset="0"/>
              </a:rPr>
              <a:t>IVET</a:t>
            </a:r>
            <a:r>
              <a:rPr lang="sr-Cyrl-RS" sz="2000" i="1" dirty="0"/>
              <a:t>) </a:t>
            </a:r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ширег приступа вишем и високом образовању</a:t>
            </a:r>
            <a:endParaRPr lang="en-GB" sz="2000" i="1" dirty="0"/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доквалификације/усавршавања радне снаге </a:t>
            </a:r>
          </a:p>
          <a:p>
            <a:pPr marL="0" indent="0">
              <a:buClr>
                <a:srgbClr val="004282"/>
              </a:buClr>
            </a:pPr>
            <a:r>
              <a:rPr lang="sr-Latn-RS" sz="2000" i="1" dirty="0"/>
              <a:t> </a:t>
            </a:r>
            <a:r>
              <a:rPr lang="en-GB" sz="2000" i="1" dirty="0"/>
              <a:t>		</a:t>
            </a:r>
            <a:r>
              <a:rPr lang="sr-Cyrl-RS" sz="1600" dirty="0"/>
              <a:t>акредитација неформалних компетенција</a:t>
            </a:r>
            <a:endParaRPr lang="en-GB" sz="1600" dirty="0"/>
          </a:p>
          <a:p>
            <a:pPr marL="0" indent="0">
              <a:buClr>
                <a:srgbClr val="004282"/>
              </a:buClr>
            </a:pPr>
            <a:r>
              <a:rPr lang="en-GB" sz="2000" i="1" dirty="0"/>
              <a:t>	… </a:t>
            </a:r>
            <a:r>
              <a:rPr lang="sr-Cyrl-RS" sz="2000" i="1" dirty="0"/>
              <a:t>веће транспарентности образовног система </a:t>
            </a:r>
            <a:endParaRPr lang="en-GB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r-Cyrl-RS" altLang="de-DE" dirty="0">
                <a:solidFill>
                  <a:srgbClr val="004282"/>
                </a:solidFill>
                <a:latin typeface="Arial" charset="0"/>
              </a:rPr>
              <a:t>Три примера, укратко </a:t>
            </a:r>
            <a:endParaRPr lang="en-GB" altLang="de-DE" sz="2000" dirty="0">
              <a:solidFill>
                <a:srgbClr val="004282"/>
              </a:solidFill>
              <a:latin typeface="Arial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1268760"/>
            <a:ext cx="8496944" cy="4176464"/>
          </a:xfrm>
        </p:spPr>
        <p:txBody>
          <a:bodyPr/>
          <a:lstStyle/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dirty="0">
                <a:latin typeface="Arial" charset="0"/>
              </a:rPr>
              <a:t>Школе за средње стручо образовање у Аустрији </a:t>
            </a:r>
            <a:r>
              <a:rPr lang="sr-Latn-RS" sz="2000" dirty="0">
                <a:latin typeface="Arial" charset="0"/>
              </a:rPr>
              <a:t>(</a:t>
            </a:r>
            <a:r>
              <a:rPr lang="en-GB" sz="2000" i="1" dirty="0" err="1">
                <a:latin typeface="Arial" charset="0"/>
              </a:rPr>
              <a:t>Berufsreifeprüfung</a:t>
            </a:r>
            <a:r>
              <a:rPr lang="sr-Latn-RS" sz="2000" dirty="0">
                <a:latin typeface="Arial" charset="0"/>
              </a:rPr>
              <a:t>)</a:t>
            </a:r>
            <a:endParaRPr lang="en-GB" sz="2000" dirty="0">
              <a:latin typeface="Arial" charset="0"/>
            </a:endParaRPr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2000" dirty="0">
                <a:latin typeface="Arial" charset="0"/>
              </a:rPr>
              <a:t>	</a:t>
            </a:r>
            <a:r>
              <a:rPr lang="sr-Cyrl-RS" sz="1600" u="sng" dirty="0"/>
              <a:t>Школе за средње стручно образовање:</a:t>
            </a:r>
            <a:r>
              <a:rPr lang="en-GB" sz="1600" dirty="0"/>
              <a:t> </a:t>
            </a:r>
            <a:r>
              <a:rPr lang="sr-Cyrl-RS" sz="1600" dirty="0"/>
              <a:t>омогућавају приступ вишем/високом стручном образовању (по принципу гимназије и матурског испита) </a:t>
            </a:r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1600" dirty="0"/>
              <a:t>	</a:t>
            </a:r>
            <a:r>
              <a:rPr lang="en-GB" sz="1600" i="1" u="sng" dirty="0" err="1"/>
              <a:t>Berufsreifeprüfung</a:t>
            </a:r>
            <a:r>
              <a:rPr lang="en-GB" sz="1600" u="sng" dirty="0"/>
              <a:t> (BRP)</a:t>
            </a:r>
            <a:r>
              <a:rPr lang="en-GB" sz="1600" dirty="0"/>
              <a:t>: </a:t>
            </a:r>
            <a:r>
              <a:rPr lang="sr-Cyrl-RS" sz="1600" dirty="0"/>
              <a:t>од </a:t>
            </a:r>
            <a:r>
              <a:rPr lang="en-GB" sz="1600" dirty="0"/>
              <a:t>1997</a:t>
            </a:r>
            <a:r>
              <a:rPr lang="sr-Latn-RS" sz="1600" dirty="0"/>
              <a:t>. </a:t>
            </a:r>
            <a:r>
              <a:rPr lang="sr-Cyrl-RS" sz="1600" dirty="0"/>
              <a:t>године за приправнике или свршене ученике средњих стручних школа; екстерно организован испит за упис у више школе (пријемни испит за више школе)</a:t>
            </a:r>
            <a:endParaRPr lang="sr-Latn-RS" sz="1600" dirty="0"/>
          </a:p>
          <a:p>
            <a:pPr marL="0" indent="0">
              <a:spcAft>
                <a:spcPts val="600"/>
              </a:spcAft>
              <a:buClr>
                <a:srgbClr val="004282"/>
              </a:buClr>
            </a:pPr>
            <a:r>
              <a:rPr lang="en-GB" sz="1600" dirty="0"/>
              <a:t>	</a:t>
            </a:r>
            <a:r>
              <a:rPr lang="sr-Cyrl-RS" sz="1600" u="sng" dirty="0"/>
              <a:t>профилисан приступ </a:t>
            </a:r>
            <a:r>
              <a:rPr lang="sr-Cyrl-RS" sz="1600" dirty="0"/>
              <a:t>факултетима примењених наука </a:t>
            </a:r>
            <a:r>
              <a:rPr lang="sr-Latn-RS" sz="1600" dirty="0"/>
              <a:t> </a:t>
            </a:r>
            <a:endParaRPr lang="en-GB" sz="1600" dirty="0"/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dirty="0"/>
              <a:t>Швајцарски терцијарни Б систем као саставни део система вишег и високог образовања </a:t>
            </a:r>
          </a:p>
          <a:p>
            <a:pPr marL="0" indent="0">
              <a:buClr>
                <a:srgbClr val="004282"/>
              </a:buClr>
            </a:pPr>
            <a:r>
              <a:rPr lang="en-GB" sz="1600" dirty="0"/>
              <a:t>	</a:t>
            </a:r>
            <a:r>
              <a:rPr lang="sr-Cyrl-RS" sz="1600" dirty="0"/>
              <a:t>Више средње стручно образовање организовано као посебан сектор у </a:t>
            </a:r>
            <a:br>
              <a:rPr lang="sr-Cyrl-RS" sz="1600" dirty="0"/>
            </a:br>
            <a:r>
              <a:rPr lang="sr-Cyrl-RS" sz="1600" dirty="0"/>
              <a:t>                оквиру система средњег стручног образовања</a:t>
            </a:r>
            <a:endParaRPr lang="sr-Latn-RS" sz="1600" dirty="0"/>
          </a:p>
          <a:p>
            <a:pPr marL="0" indent="0">
              <a:buClr>
                <a:srgbClr val="004282"/>
              </a:buClr>
            </a:pPr>
            <a:r>
              <a:rPr lang="en-GB" sz="1600" dirty="0"/>
              <a:t>	</a:t>
            </a:r>
            <a:r>
              <a:rPr lang="sr-Cyrl-RS" sz="1600" dirty="0"/>
              <a:t>Ученици са завршеним почетним средњим стручним образовањем имају </a:t>
            </a:r>
            <a:br>
              <a:rPr lang="sr-Cyrl-RS" sz="1600" dirty="0"/>
            </a:br>
            <a:r>
              <a:rPr lang="sr-Cyrl-RS" sz="1600" dirty="0"/>
              <a:t>                бољу проходност за даље односно више/високо стручно образовање </a:t>
            </a:r>
          </a:p>
          <a:p>
            <a:pPr>
              <a:buClr>
                <a:srgbClr val="004282"/>
              </a:buClr>
              <a:buFont typeface="Wingdings" panose="05000000000000000000" pitchFamily="2" charset="2"/>
              <a:buChar char="§"/>
            </a:pPr>
            <a:r>
              <a:rPr lang="sr-Cyrl-RS" sz="2000" dirty="0"/>
              <a:t>Аустрија</a:t>
            </a:r>
            <a:r>
              <a:rPr lang="en-GB" sz="2000" dirty="0"/>
              <a:t>: </a:t>
            </a:r>
            <a:r>
              <a:rPr lang="sr-Cyrl-RS" sz="2000" dirty="0"/>
              <a:t>веза између занимања и формалних квалификација </a:t>
            </a:r>
            <a:endParaRPr lang="en-GB" sz="1600" dirty="0"/>
          </a:p>
        </p:txBody>
      </p:sp>
      <p:sp>
        <p:nvSpPr>
          <p:cNvPr id="2" name="Interaktive Schaltfläche: Nächste(r) oder Weiter 1">
            <a:hlinkClick r:id="" action="ppaction://hlinkshowjump?jump=nextslide" highlightClick="1"/>
          </p:cNvPr>
          <p:cNvSpPr/>
          <p:nvPr/>
        </p:nvSpPr>
        <p:spPr bwMode="auto">
          <a:xfrm>
            <a:off x="6228184" y="3250970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sp>
        <p:nvSpPr>
          <p:cNvPr id="5" name="Interaktive Schaltfläche: Nächste(r) oder Weiter 4">
            <a:hlinkClick r:id="rId2" action="ppaction://hlinksldjump" highlightClick="1"/>
          </p:cNvPr>
          <p:cNvSpPr/>
          <p:nvPr/>
        </p:nvSpPr>
        <p:spPr bwMode="auto">
          <a:xfrm>
            <a:off x="7740352" y="4847576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78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/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51921" y="404664"/>
            <a:ext cx="3888431" cy="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sr-Cyrl-RS" altLang="de-DE" sz="1800" b="1" dirty="0">
                <a:solidFill>
                  <a:srgbClr val="1E4D85"/>
                </a:solidFill>
              </a:rPr>
              <a:t>Аустријски образовни систем</a:t>
            </a:r>
            <a:br>
              <a:rPr lang="en-GB" altLang="de-DE" sz="1800" b="1" dirty="0">
                <a:solidFill>
                  <a:srgbClr val="1E4D85"/>
                </a:solidFill>
              </a:rPr>
            </a:br>
            <a:r>
              <a:rPr lang="en-GB" altLang="de-DE" sz="1800" b="1" dirty="0">
                <a:solidFill>
                  <a:srgbClr val="1E4D85"/>
                </a:solidFill>
              </a:rPr>
              <a:t>(</a:t>
            </a:r>
            <a:r>
              <a:rPr lang="sr-Cyrl-RS" altLang="de-DE" sz="1800" b="1" dirty="0">
                <a:solidFill>
                  <a:srgbClr val="1E4D85"/>
                </a:solidFill>
              </a:rPr>
              <a:t>поједностављен приказ</a:t>
            </a:r>
            <a:r>
              <a:rPr lang="en-GB" altLang="de-DE" sz="1800" b="1" dirty="0">
                <a:solidFill>
                  <a:srgbClr val="1E4D85"/>
                </a:solidFill>
              </a:rPr>
              <a:t>)</a:t>
            </a:r>
          </a:p>
        </p:txBody>
      </p:sp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986106"/>
            <a:ext cx="6691348" cy="2755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02959"/>
            <a:ext cx="2721524" cy="110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87" y="2902959"/>
            <a:ext cx="3981074" cy="1102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2" y="1339263"/>
            <a:ext cx="3823627" cy="1585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19889"/>
            <a:ext cx="1372009" cy="404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6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20888"/>
            <a:ext cx="168010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Interaktive Schaltfläche: Nächste(r) oder Weiter 11">
            <a:hlinkClick r:id="" action="ppaction://hlinkshowjump?jump=previousslide" highlightClick="1"/>
          </p:cNvPr>
          <p:cNvSpPr/>
          <p:nvPr/>
        </p:nvSpPr>
        <p:spPr bwMode="auto">
          <a:xfrm>
            <a:off x="8460432" y="6453336"/>
            <a:ext cx="432048" cy="216024"/>
          </a:xfrm>
          <a:prstGeom prst="actionButtonForwardNex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>
              <a:ln>
                <a:noFill/>
              </a:ln>
              <a:solidFill>
                <a:srgbClr val="004282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601" y="2420888"/>
            <a:ext cx="146685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029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build="allAtOnce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3" name="Titel 1"/>
          <p:cNvSpPr txBox="1">
            <a:spLocks/>
          </p:cNvSpPr>
          <p:nvPr/>
        </p:nvSpPr>
        <p:spPr bwMode="auto">
          <a:xfrm>
            <a:off x="241598" y="-99392"/>
            <a:ext cx="8722889" cy="1037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rgbClr val="ED1C24"/>
              </a:buClr>
              <a:buFont typeface="Wingdings" panose="05000000000000000000" pitchFamily="2" charset="2"/>
              <a:buChar char="n"/>
              <a:defRPr sz="2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908050" indent="-436563" eaLnBrk="0" hangingPunct="0">
              <a:spcBef>
                <a:spcPct val="20000"/>
              </a:spcBef>
              <a:buClr>
                <a:srgbClr val="4C5D68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304925" indent="-395288" eaLnBrk="0" hangingPunct="0">
              <a:spcBef>
                <a:spcPct val="20000"/>
              </a:spcBef>
              <a:buClr>
                <a:schemeClr val="tx1"/>
              </a:buClr>
              <a:buFont typeface="Times New Roman" panose="02020603050405020304" pitchFamily="18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93863" indent="-387350" eaLnBrk="0" hangingPunct="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93913" indent="-398463" eaLnBrk="0" hangingPunct="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sr-Cyrl-RS" altLang="de-DE" sz="1800" b="1" dirty="0">
                <a:solidFill>
                  <a:srgbClr val="1E4D85"/>
                </a:solidFill>
                <a:latin typeface="Arial"/>
              </a:rPr>
              <a:t>Структура занимања у Аустрији </a:t>
            </a:r>
            <a:r>
              <a:rPr lang="en-GB" altLang="de-DE" sz="1800" b="1" dirty="0">
                <a:solidFill>
                  <a:srgbClr val="1E4D85"/>
                </a:solidFill>
                <a:latin typeface="Arial"/>
              </a:rPr>
              <a:t>(</a:t>
            </a:r>
            <a:r>
              <a:rPr lang="en-GB" altLang="de-DE" sz="1800" b="1" i="1" dirty="0">
                <a:solidFill>
                  <a:srgbClr val="1E4D85"/>
                </a:solidFill>
                <a:latin typeface="Arial"/>
              </a:rPr>
              <a:t>ISCO</a:t>
            </a:r>
            <a:r>
              <a:rPr lang="en-GB" altLang="de-DE" sz="1800" b="1" dirty="0">
                <a:solidFill>
                  <a:srgbClr val="1E4D85"/>
                </a:solidFill>
                <a:latin typeface="Arial"/>
              </a:rPr>
              <a:t>) </a:t>
            </a:r>
            <a:br>
              <a:rPr lang="en-GB" altLang="de-DE" sz="1800" b="1" dirty="0">
                <a:solidFill>
                  <a:srgbClr val="1E4D85"/>
                </a:solidFill>
                <a:latin typeface="Arial"/>
              </a:rPr>
            </a:br>
            <a:r>
              <a:rPr lang="sr-Cyrl-RS" altLang="de-DE" sz="1800" b="1" dirty="0">
                <a:solidFill>
                  <a:srgbClr val="1E4D85"/>
                </a:solidFill>
                <a:latin typeface="Arial"/>
              </a:rPr>
              <a:t>и удео различитих квалификација у оквиру појединачних категорија занимања</a:t>
            </a:r>
            <a:endParaRPr lang="en-GB" altLang="de-DE" sz="1800" b="1" dirty="0">
              <a:solidFill>
                <a:srgbClr val="1E4D85"/>
              </a:solidFill>
              <a:latin typeface="Arial"/>
            </a:endParaRPr>
          </a:p>
        </p:txBody>
      </p:sp>
      <p:sp>
        <p:nvSpPr>
          <p:cNvPr id="28684" name="Textfeld 54"/>
          <p:cNvSpPr txBox="1">
            <a:spLocks noChangeArrowheads="1"/>
          </p:cNvSpPr>
          <p:nvPr/>
        </p:nvSpPr>
        <p:spPr bwMode="auto">
          <a:xfrm>
            <a:off x="241598" y="822929"/>
            <a:ext cx="172819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sr-Cyrl-RS" altLang="de-DE" sz="900" dirty="0">
                <a:solidFill>
                  <a:srgbClr val="1E4D85"/>
                </a:solidFill>
                <a:cs typeface="Times New Roman" panose="02020603050405020304" pitchFamily="18" charset="0"/>
              </a:rPr>
              <a:t>Извор</a:t>
            </a:r>
            <a:r>
              <a:rPr lang="en-GB" altLang="de-DE" sz="900" dirty="0">
                <a:solidFill>
                  <a:srgbClr val="1E4D85"/>
                </a:solidFill>
                <a:cs typeface="Times New Roman" panose="02020603050405020304" pitchFamily="18" charset="0"/>
              </a:rPr>
              <a:t>: </a:t>
            </a:r>
            <a:r>
              <a:rPr lang="sr-Cyrl-RS" altLang="de-DE" sz="900" dirty="0">
                <a:solidFill>
                  <a:srgbClr val="1E4D85"/>
                </a:solidFill>
                <a:cs typeface="Times New Roman" panose="02020603050405020304" pitchFamily="18" charset="0"/>
              </a:rPr>
              <a:t>ЛФС </a:t>
            </a:r>
            <a:r>
              <a:rPr lang="en-GB" altLang="de-DE" sz="900" dirty="0">
                <a:solidFill>
                  <a:srgbClr val="1E4D85"/>
                </a:solidFill>
                <a:cs typeface="Times New Roman" panose="02020603050405020304" pitchFamily="18" charset="0"/>
              </a:rPr>
              <a:t>2013</a:t>
            </a: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90021"/>
            <a:ext cx="1724316" cy="5207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16" y="969001"/>
            <a:ext cx="4067944" cy="1091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feil nach rechts 5"/>
          <p:cNvSpPr/>
          <p:nvPr/>
        </p:nvSpPr>
        <p:spPr>
          <a:xfrm>
            <a:off x="2843808" y="1390021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4" name="Pfeil nach rechts 33"/>
          <p:cNvSpPr/>
          <p:nvPr/>
        </p:nvSpPr>
        <p:spPr>
          <a:xfrm>
            <a:off x="2843808" y="1910793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5" name="Pfeil nach rechts 34"/>
          <p:cNvSpPr/>
          <p:nvPr/>
        </p:nvSpPr>
        <p:spPr>
          <a:xfrm>
            <a:off x="2843808" y="2927289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6" name="Pfeil nach rechts 35"/>
          <p:cNvSpPr/>
          <p:nvPr/>
        </p:nvSpPr>
        <p:spPr>
          <a:xfrm>
            <a:off x="2843808" y="4591857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sp>
        <p:nvSpPr>
          <p:cNvPr id="37" name="Pfeil nach rechts 36"/>
          <p:cNvSpPr/>
          <p:nvPr/>
        </p:nvSpPr>
        <p:spPr>
          <a:xfrm>
            <a:off x="2843808" y="6237312"/>
            <a:ext cx="504056" cy="19691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>
              <a:solidFill>
                <a:srgbClr val="FFFFFF"/>
              </a:solidFill>
            </a:endParaRPr>
          </a:p>
        </p:txBody>
      </p:sp>
      <p:pic>
        <p:nvPicPr>
          <p:cNvPr id="4301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16" y="969001"/>
            <a:ext cx="4082644" cy="166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280" y="2481146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149080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805264"/>
            <a:ext cx="4069080" cy="109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345" y="813539"/>
            <a:ext cx="5453954" cy="31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537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Научене лекције </a:t>
            </a:r>
            <a:r>
              <a:rPr lang="en-GB" dirty="0"/>
              <a:t>- </a:t>
            </a:r>
            <a:r>
              <a:rPr lang="sr-Cyrl-RS" dirty="0"/>
              <a:t>дискусија</a:t>
            </a:r>
            <a:endParaRPr lang="en-GB" sz="2000" dirty="0"/>
          </a:p>
        </p:txBody>
      </p:sp>
      <p:sp>
        <p:nvSpPr>
          <p:cNvPr id="14338" name="Rectangle 3"/>
          <p:cNvSpPr>
            <a:spLocks noGrp="1" noChangeArrowheads="1"/>
          </p:cNvSpPr>
          <p:nvPr>
            <p:ph idx="10"/>
          </p:nvPr>
        </p:nvSpPr>
        <p:spPr>
          <a:xfrm>
            <a:off x="467544" y="1556792"/>
            <a:ext cx="8208000" cy="2736304"/>
          </a:xfrm>
        </p:spPr>
        <p:txBody>
          <a:bodyPr/>
          <a:lstStyle/>
          <a:p>
            <a:pPr>
              <a:buClr>
                <a:srgbClr val="004282"/>
              </a:buClr>
            </a:pPr>
            <a:r>
              <a:rPr lang="sr-Cyrl-RS" altLang="de-DE" sz="2200" dirty="0"/>
              <a:t>Предвиђени ЦИЉЕВИ: </a:t>
            </a:r>
            <a:r>
              <a:rPr lang="sr-Cyrl-RS" altLang="de-DE" sz="2200" b="1" u="sng" dirty="0"/>
              <a:t>Зашто</a:t>
            </a:r>
            <a:r>
              <a:rPr lang="sr-Cyrl-RS" altLang="de-DE" sz="2200" dirty="0"/>
              <a:t> подстицати проходност образовања у Србији? </a:t>
            </a:r>
            <a:endParaRPr lang="en-GB" altLang="de-DE" sz="2200" dirty="0"/>
          </a:p>
          <a:p>
            <a:pPr>
              <a:buClr>
                <a:srgbClr val="004282"/>
              </a:buClr>
            </a:pPr>
            <a:endParaRPr lang="en-GB" altLang="de-DE" sz="2200" dirty="0"/>
          </a:p>
          <a:p>
            <a:pPr>
              <a:buClr>
                <a:srgbClr val="004282"/>
              </a:buClr>
            </a:pPr>
            <a:endParaRPr lang="de-AT" altLang="de-DE" sz="2200" dirty="0"/>
          </a:p>
          <a:p>
            <a:pPr>
              <a:buClr>
                <a:srgbClr val="004282"/>
              </a:buClr>
            </a:pPr>
            <a:r>
              <a:rPr lang="sr-Cyrl-RS" altLang="de-DE" sz="2200" dirty="0"/>
              <a:t>НАЧИН/ОПЦИЈЕ</a:t>
            </a:r>
            <a:r>
              <a:rPr lang="en-GB" altLang="de-DE" sz="2200" dirty="0"/>
              <a:t>: </a:t>
            </a:r>
            <a:r>
              <a:rPr lang="sr-Cyrl-RS" altLang="de-DE" sz="2200" b="1" u="sng" dirty="0"/>
              <a:t>На који начин</a:t>
            </a:r>
            <a:r>
              <a:rPr lang="sr-Cyrl-RS" altLang="de-DE" sz="2200" dirty="0"/>
              <a:t> треба подстицати проходност почетног средњег стручног образовања и усавршавања у Србији? </a:t>
            </a:r>
            <a:endParaRPr lang="de-AT" altLang="de-DE" sz="2200" dirty="0"/>
          </a:p>
          <a:p>
            <a:pPr>
              <a:buClr>
                <a:srgbClr val="004282"/>
              </a:buClr>
            </a:pPr>
            <a:endParaRPr lang="de-AT" altLang="de-DE" sz="2200" dirty="0"/>
          </a:p>
          <a:p>
            <a:pPr>
              <a:buClr>
                <a:srgbClr val="004282"/>
              </a:buClr>
            </a:pPr>
            <a:r>
              <a:rPr lang="sr-Cyrl-RS" altLang="de-DE" sz="2200" dirty="0"/>
              <a:t>Улога компанија </a:t>
            </a:r>
            <a:r>
              <a:rPr lang="en-GB" altLang="de-DE" sz="2200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0364" y="345852"/>
            <a:ext cx="8208143" cy="850900"/>
          </a:xfrm>
        </p:spPr>
        <p:txBody>
          <a:bodyPr/>
          <a:lstStyle/>
          <a:p>
            <a:r>
              <a:rPr lang="sr-Cyrl-RS" sz="2400" dirty="0"/>
              <a:t>Почетно средње стручно образовање и </a:t>
            </a:r>
            <a:r>
              <a:rPr lang="sr-Cyrl-RS" sz="2400"/>
              <a:t>усавршавање и запошљавање </a:t>
            </a:r>
            <a:r>
              <a:rPr lang="sr-Cyrl-RS" sz="2400" dirty="0"/>
              <a:t>младих </a:t>
            </a:r>
            <a:endParaRPr lang="en-GB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7909768" cy="4714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39552" y="5911744"/>
            <a:ext cx="49685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900" dirty="0">
                <a:latin typeface="+mn-lt"/>
              </a:rPr>
              <a:t>Извор</a:t>
            </a:r>
            <a:r>
              <a:rPr lang="de-AT" sz="900" dirty="0">
                <a:latin typeface="+mn-lt"/>
              </a:rPr>
              <a:t>: </a:t>
            </a:r>
            <a:r>
              <a:rPr lang="sr-Cyrl-RS" sz="900" dirty="0">
                <a:latin typeface="+mn-lt"/>
              </a:rPr>
              <a:t>ОЕЦД </a:t>
            </a:r>
            <a:r>
              <a:rPr lang="de-AT" sz="900" dirty="0">
                <a:latin typeface="+mn-lt"/>
              </a:rPr>
              <a:t>&amp; </a:t>
            </a:r>
            <a:r>
              <a:rPr lang="sr-Cyrl-RS" sz="900" dirty="0">
                <a:latin typeface="+mn-lt"/>
              </a:rPr>
              <a:t>Еуростат подаци за Србију</a:t>
            </a:r>
            <a:r>
              <a:rPr lang="sr-Latn-RS" sz="900" dirty="0">
                <a:latin typeface="+mn-lt"/>
              </a:rPr>
              <a:t>: </a:t>
            </a:r>
            <a:r>
              <a:rPr lang="sr-Cyrl-RS" sz="900" dirty="0">
                <a:latin typeface="+mn-lt"/>
              </a:rPr>
              <a:t>„</a:t>
            </a:r>
            <a:r>
              <a:rPr lang="de-AT" sz="900" i="1" dirty="0">
                <a:latin typeface="+mn-lt"/>
              </a:rPr>
              <a:t>Trading Economics</a:t>
            </a:r>
            <a:r>
              <a:rPr lang="sr-Cyrl-RS" sz="900" i="1">
                <a:latin typeface="+mn-lt"/>
              </a:rPr>
              <a:t>“</a:t>
            </a:r>
            <a:endParaRPr lang="en-GB" sz="90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789712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Standarddesign">
  <a:themeElements>
    <a:clrScheme name="IBW Johanna">
      <a:dk1>
        <a:srgbClr val="000000"/>
      </a:dk1>
      <a:lt1>
        <a:srgbClr val="FFFFFF"/>
      </a:lt1>
      <a:dk2>
        <a:srgbClr val="000000"/>
      </a:dk2>
      <a:lt2>
        <a:srgbClr val="7F7F7F"/>
      </a:lt2>
      <a:accent1>
        <a:srgbClr val="003F7D"/>
      </a:accent1>
      <a:accent2>
        <a:srgbClr val="005F67"/>
      </a:accent2>
      <a:accent3>
        <a:srgbClr val="B1C800"/>
      </a:accent3>
      <a:accent4>
        <a:srgbClr val="7F7F7F"/>
      </a:accent4>
      <a:accent5>
        <a:srgbClr val="263F58"/>
      </a:accent5>
      <a:accent6>
        <a:srgbClr val="204548"/>
      </a:accent6>
      <a:hlink>
        <a:srgbClr val="003F7D"/>
      </a:hlink>
      <a:folHlink>
        <a:srgbClr val="005AB4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28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rgbClr val="00428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</TotalTime>
  <Words>169</Words>
  <Application>Microsoft Office PowerPoint</Application>
  <PresentationFormat>On-screen Show (4:3)</PresentationFormat>
  <Paragraphs>44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Symbol</vt:lpstr>
      <vt:lpstr>Times New Roman</vt:lpstr>
      <vt:lpstr>Verdana</vt:lpstr>
      <vt:lpstr>Wingdings</vt:lpstr>
      <vt:lpstr>1_Standarddesign</vt:lpstr>
      <vt:lpstr>  Радна група за проходност након средњег стручног образовања  Конференција о средњем стручном образовању: „Учење кроз рад – пут ка могућностима“ Београд, 12. јун 2018.</vt:lpstr>
      <vt:lpstr>Проходност</vt:lpstr>
      <vt:lpstr>Три примера, укратко </vt:lpstr>
      <vt:lpstr>PowerPoint Presentation</vt:lpstr>
      <vt:lpstr>PowerPoint Presentation</vt:lpstr>
      <vt:lpstr>Научене лекције - дискусија</vt:lpstr>
      <vt:lpstr>Почетно средње стручно образовање и усавршавање и запошљавање младих </vt:lpstr>
    </vt:vector>
  </TitlesOfParts>
  <Company>IBW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DI Johanna Bachmair</dc:creator>
  <cp:lastModifiedBy>Žaklina Veselinović</cp:lastModifiedBy>
  <cp:revision>189</cp:revision>
  <cp:lastPrinted>2018-05-29T08:52:58Z</cp:lastPrinted>
  <dcterms:created xsi:type="dcterms:W3CDTF">2001-05-17T12:24:42Z</dcterms:created>
  <dcterms:modified xsi:type="dcterms:W3CDTF">2018-06-08T13:09:34Z</dcterms:modified>
</cp:coreProperties>
</file>