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8" r:id="rId3"/>
    <p:sldId id="259" r:id="rId4"/>
    <p:sldId id="260" r:id="rId5"/>
    <p:sldId id="262" r:id="rId6"/>
    <p:sldId id="264" r:id="rId7"/>
    <p:sldId id="261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9A62-6B76-42F7-8B79-7C9B80C3ABB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6269A62-6B76-42F7-8B79-7C9B80C3ABB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A51E5E6-DD4B-4B3E-A1B3-7C6831383009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714356"/>
            <a:ext cx="7415210" cy="1470025"/>
          </a:xfrm>
        </p:spPr>
        <p:txBody>
          <a:bodyPr>
            <a:normAutofit/>
          </a:bodyPr>
          <a:lstStyle/>
          <a:p>
            <a:pPr algn="ctr"/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Upravljanje kvalitetom u obrazovanju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976" y="3143248"/>
            <a:ext cx="7286676" cy="1895476"/>
          </a:xfrm>
        </p:spPr>
        <p:txBody>
          <a:bodyPr>
            <a:normAutofit/>
          </a:bodyPr>
          <a:lstStyle/>
          <a:p>
            <a:pPr algn="ctr"/>
            <a:r>
              <a:rPr lang="sr-Latn-RS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Primena modela poslovne izvrsnosti u srednjem stručnom obrazovanju</a:t>
            </a:r>
          </a:p>
          <a:p>
            <a:pPr algn="ctr"/>
            <a:r>
              <a:rPr lang="sr-Latn-RS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Ekonomsko-trgovinska škola Bečej</a:t>
            </a:r>
            <a:endParaRPr lang="en-US" i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357686" y="6000768"/>
            <a:ext cx="4643470" cy="500066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sr-Latn-RS" sz="1200" b="0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Gordana Kovačev</a:t>
            </a: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sr-Latn-RS" sz="1200" i="1" dirty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Direktor Ekonomsko-trgovinske škole u Bečeju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sr-Latn-RS" b="1" dirty="0"/>
          </a:p>
          <a:p>
            <a:pPr>
              <a:buNone/>
            </a:pPr>
            <a:endParaRPr lang="sr-Latn-RS" b="1" dirty="0"/>
          </a:p>
          <a:p>
            <a:pPr algn="ctr">
              <a:buNone/>
            </a:pPr>
            <a:r>
              <a:rPr lang="sr-Latn-R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Hvala na pažnji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8005026" cy="1296974"/>
          </a:xfrm>
        </p:spPr>
        <p:txBody>
          <a:bodyPr>
            <a:noAutofit/>
          </a:bodyPr>
          <a:lstStyle/>
          <a:p>
            <a:pPr algn="ctr"/>
            <a:r>
              <a:rPr lang="sr-Latn-RS" sz="3200" dirty="0"/>
              <a:t>Pretpostavke za primenu modela poslovne izvrsnosti u Ekonomsko-trgovinskoj školi u Bečeju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2428868"/>
            <a:ext cx="8015286" cy="4025897"/>
          </a:xfrm>
        </p:spPr>
        <p:txBody>
          <a:bodyPr>
            <a:normAutofit/>
          </a:bodyPr>
          <a:lstStyle/>
          <a:p>
            <a:pPr>
              <a:buClr>
                <a:srgbClr val="FF6600"/>
              </a:buClr>
            </a:pPr>
            <a:r>
              <a:rPr lang="sr-Latn-RS" sz="2400" dirty="0"/>
              <a:t>2002. godine Ekonomsko-trgovinska škola ulazi u Projekat “Reforma srednjeg stručnog obrazovanja u Srbiji” Ministarstvo prosvete RS i GIZ</a:t>
            </a:r>
          </a:p>
          <a:p>
            <a:pPr>
              <a:buClr>
                <a:srgbClr val="FF6600"/>
              </a:buClr>
            </a:pPr>
            <a:r>
              <a:rPr lang="sr-Latn-RS" sz="2400" dirty="0"/>
              <a:t>Razvoj novih obrazovnih profila</a:t>
            </a:r>
          </a:p>
          <a:p>
            <a:pPr>
              <a:buClr>
                <a:srgbClr val="FF6600"/>
              </a:buClr>
            </a:pPr>
            <a:r>
              <a:rPr lang="sr-Latn-RS" sz="2400" dirty="0"/>
              <a:t>Intezivno stručno usavršavanje nastavnika</a:t>
            </a:r>
          </a:p>
          <a:p>
            <a:pPr>
              <a:buClr>
                <a:srgbClr val="FF6600"/>
              </a:buClr>
            </a:pPr>
            <a:r>
              <a:rPr lang="sr-Latn-RS" sz="2400" dirty="0"/>
              <a:t>Intezivno opremanje škole </a:t>
            </a:r>
          </a:p>
          <a:p>
            <a:pPr>
              <a:buClr>
                <a:srgbClr val="FF6600"/>
              </a:buClr>
            </a:pPr>
            <a:r>
              <a:rPr lang="sr-Latn-RS" sz="2400" dirty="0"/>
              <a:t>Primena IT u nastavi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/>
              <a:t>Projekat Regionalni centri kompetencija Srbije - ReCeKo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17550" lvl="2" indent="-449263">
              <a:buSzPct val="90000"/>
              <a:buFont typeface="Times New Roman" pitchFamily="18" charset="0"/>
              <a:buAutoNum type="arabicPeriod"/>
            </a:pPr>
            <a:endParaRPr lang="sr-Latn-RS" dirty="0"/>
          </a:p>
          <a:p>
            <a:pPr marL="538163" lvl="2" indent="-449263">
              <a:buClr>
                <a:srgbClr val="FF6600"/>
              </a:buClr>
              <a:buSzPct val="100000"/>
              <a:buFont typeface="Arial" pitchFamily="34" charset="0"/>
              <a:buChar char="•"/>
            </a:pPr>
            <a:r>
              <a:rPr lang="sr-Latn-RS" dirty="0"/>
              <a:t>Izrada novog statuta škole</a:t>
            </a:r>
          </a:p>
          <a:p>
            <a:pPr marL="538163" lvl="2" indent="-449263">
              <a:buClr>
                <a:srgbClr val="FF6600"/>
              </a:buClr>
              <a:buSzPct val="90000"/>
              <a:buFont typeface="Arial" pitchFamily="34" charset="0"/>
              <a:buChar char="•"/>
            </a:pPr>
            <a:r>
              <a:rPr lang="de-DE" dirty="0"/>
              <a:t>Revizija misije, vizije, vrednosti koje škola neguje </a:t>
            </a:r>
            <a:endParaRPr lang="en-US" dirty="0"/>
          </a:p>
          <a:p>
            <a:pPr marL="538163" lvl="2" indent="-449263">
              <a:buClr>
                <a:srgbClr val="FF6600"/>
              </a:buClr>
              <a:buFont typeface="Arial" pitchFamily="34" charset="0"/>
              <a:buChar char="•"/>
            </a:pPr>
            <a:r>
              <a:rPr lang="de-DE" dirty="0"/>
              <a:t>Definisanje nove organizacione strukture</a:t>
            </a:r>
            <a:endParaRPr lang="en-US" dirty="0"/>
          </a:p>
          <a:p>
            <a:pPr marL="538163" lvl="2" indent="-449263">
              <a:buClr>
                <a:srgbClr val="FF6600"/>
              </a:buClr>
              <a:buFont typeface="Arial" pitchFamily="34" charset="0"/>
              <a:buChar char="•"/>
            </a:pPr>
            <a:r>
              <a:rPr lang="de-DE" b="0" dirty="0"/>
              <a:t>Konstituisanje tima za upravljanje kvalitetom i imenovanje rukovo</a:t>
            </a:r>
            <a:r>
              <a:rPr lang="sr-Latn-RS" b="0" dirty="0"/>
              <a:t>d</a:t>
            </a:r>
            <a:r>
              <a:rPr lang="de-DE" b="0" dirty="0"/>
              <a:t>ioca kvaliteta</a:t>
            </a:r>
            <a:r>
              <a:rPr lang="sr-Latn-RS" b="0" dirty="0"/>
              <a:t> i</a:t>
            </a:r>
            <a:r>
              <a:rPr lang="de-DE" b="0" dirty="0"/>
              <a:t>zrada dokumentacije sistema kvaliteta</a:t>
            </a:r>
            <a:endParaRPr lang="en-US" b="0" dirty="0"/>
          </a:p>
          <a:p>
            <a:pPr marL="538163" lvl="2" indent="-449263">
              <a:buClr>
                <a:srgbClr val="FF6600"/>
              </a:buClr>
              <a:buFont typeface="Arial" pitchFamily="34" charset="0"/>
              <a:buChar char="•"/>
            </a:pPr>
            <a:r>
              <a:rPr lang="de-DE" b="0" dirty="0"/>
              <a:t>Definisanje</a:t>
            </a:r>
            <a:r>
              <a:rPr lang="sr-Latn-RS" b="0" dirty="0"/>
              <a:t> procesa, </a:t>
            </a:r>
            <a:r>
              <a:rPr lang="sr-Latn-RS" dirty="0"/>
              <a:t>i</a:t>
            </a:r>
            <a:r>
              <a:rPr lang="de-DE" b="0" dirty="0"/>
              <a:t>zrada mape procesa</a:t>
            </a:r>
            <a:r>
              <a:rPr lang="sr-Latn-RS" b="0" dirty="0"/>
              <a:t> i opisi procesa</a:t>
            </a:r>
          </a:p>
          <a:p>
            <a:pPr marL="538163" lvl="2" indent="-449263">
              <a:buClr>
                <a:srgbClr val="FF6600"/>
              </a:buClr>
              <a:buFont typeface="Arial" pitchFamily="34" charset="0"/>
              <a:buChar char="•"/>
            </a:pPr>
            <a:r>
              <a:rPr lang="de-DE" b="0" dirty="0"/>
              <a:t>Godišnja samoprocena po EFQM modelu izvrsnosti</a:t>
            </a:r>
            <a:endParaRPr lang="en-US" b="0" dirty="0"/>
          </a:p>
          <a:p>
            <a:pPr marL="538163" lvl="2" indent="-449263">
              <a:buFont typeface="Wingdings" pitchFamily="2" charset="2"/>
              <a:buChar char="§"/>
            </a:pPr>
            <a:endParaRPr lang="sr-Latn-RS" b="0" dirty="0"/>
          </a:p>
          <a:p>
            <a:pPr>
              <a:buNone/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Organizaciona struktura ETŠ </a:t>
            </a:r>
            <a:endParaRPr lang="en-US" dirty="0"/>
          </a:p>
        </p:txBody>
      </p:sp>
      <p:pic>
        <p:nvPicPr>
          <p:cNvPr id="4" name="Content Placeholder 3" descr="33_2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35100" y="1715287"/>
            <a:ext cx="7499350" cy="4265625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RS" dirty="0"/>
              <a:t>Dokumentacija sistema menadžmenta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28" y="1857364"/>
            <a:ext cx="7498080" cy="4800600"/>
          </a:xfrm>
        </p:spPr>
        <p:txBody>
          <a:bodyPr/>
          <a:lstStyle/>
          <a:p>
            <a:pPr>
              <a:buClr>
                <a:srgbClr val="FF6600"/>
              </a:buClr>
            </a:pPr>
            <a:endParaRPr lang="sr-Latn-RS" dirty="0"/>
          </a:p>
          <a:p>
            <a:pPr>
              <a:buClr>
                <a:srgbClr val="FF6600"/>
              </a:buClr>
            </a:pPr>
            <a:r>
              <a:rPr lang="sr-Latn-RS" dirty="0"/>
              <a:t>Priručnik za menadžment, procedure, uputstva, zapisi, obrasci</a:t>
            </a:r>
          </a:p>
          <a:p>
            <a:pPr>
              <a:buClr>
                <a:srgbClr val="FF6600"/>
              </a:buClr>
            </a:pPr>
            <a:r>
              <a:rPr lang="sr-Latn-RS" dirty="0"/>
              <a:t>QM STAR elektronska platforma za upravljanje dokumentacijom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731" y="357166"/>
            <a:ext cx="8606425" cy="2643206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708" y="3643314"/>
            <a:ext cx="8644448" cy="2875445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2994" y="1139495"/>
            <a:ext cx="8229600" cy="4432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nam je donela promena?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>
                <a:srgbClr val="FF6600"/>
              </a:buClr>
            </a:pPr>
            <a:r>
              <a:rPr lang="en-US" sz="1600" dirty="0"/>
              <a:t>Nova, </a:t>
            </a:r>
            <a:r>
              <a:rPr lang="en-US" sz="1600" dirty="0" err="1"/>
              <a:t>jasno</a:t>
            </a:r>
            <a:r>
              <a:rPr lang="en-US" sz="1600" dirty="0"/>
              <a:t> </a:t>
            </a:r>
            <a:r>
              <a:rPr lang="en-US" sz="1600" dirty="0" err="1"/>
              <a:t>definisana</a:t>
            </a:r>
            <a:r>
              <a:rPr lang="en-US" sz="1600" dirty="0"/>
              <a:t> </a:t>
            </a:r>
            <a:r>
              <a:rPr lang="en-US" sz="1600" dirty="0" err="1"/>
              <a:t>organizaciona</a:t>
            </a:r>
            <a:r>
              <a:rPr lang="en-US" sz="1600" dirty="0"/>
              <a:t> </a:t>
            </a:r>
            <a:r>
              <a:rPr lang="en-US" sz="1600" dirty="0" err="1"/>
              <a:t>struktura</a:t>
            </a:r>
            <a:r>
              <a:rPr lang="en-US" sz="1600" dirty="0"/>
              <a:t> </a:t>
            </a:r>
            <a:r>
              <a:rPr lang="en-US" sz="1600" dirty="0" err="1"/>
              <a:t>dala</a:t>
            </a:r>
            <a:r>
              <a:rPr lang="en-US" sz="1600" dirty="0"/>
              <a:t> je </a:t>
            </a:r>
            <a:r>
              <a:rPr lang="en-US" sz="1600" dirty="0" err="1"/>
              <a:t>jasan</a:t>
            </a:r>
            <a:r>
              <a:rPr lang="en-US" sz="1600" dirty="0"/>
              <a:t> </a:t>
            </a:r>
            <a:r>
              <a:rPr lang="en-US" sz="1600" dirty="0" err="1"/>
              <a:t>okvir</a:t>
            </a:r>
            <a:r>
              <a:rPr lang="en-US" sz="1600" dirty="0"/>
              <a:t> </a:t>
            </a:r>
            <a:r>
              <a:rPr lang="en-US" sz="1600" dirty="0" err="1"/>
              <a:t>za</a:t>
            </a:r>
            <a:r>
              <a:rPr lang="en-US" sz="1600" dirty="0"/>
              <a:t> </a:t>
            </a:r>
            <a:r>
              <a:rPr lang="en-US" sz="1600" dirty="0" err="1"/>
              <a:t>podelu</a:t>
            </a:r>
            <a:r>
              <a:rPr lang="en-US" sz="1600" dirty="0"/>
              <a:t> </a:t>
            </a:r>
            <a:r>
              <a:rPr lang="en-US" sz="1600" dirty="0" err="1"/>
              <a:t>poslova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odgovornosti</a:t>
            </a:r>
            <a:endParaRPr lang="en-US" sz="1600" dirty="0"/>
          </a:p>
          <a:p>
            <a:pPr>
              <a:buClr>
                <a:srgbClr val="FF6600"/>
              </a:buClr>
            </a:pPr>
            <a:r>
              <a:rPr lang="en-US" sz="1600" dirty="0" err="1"/>
              <a:t>Identifikacija</a:t>
            </a:r>
            <a:r>
              <a:rPr lang="en-US" sz="1600" dirty="0"/>
              <a:t> </a:t>
            </a:r>
            <a:r>
              <a:rPr lang="en-US" sz="1600" dirty="0" err="1"/>
              <a:t>procesa</a:t>
            </a:r>
            <a:r>
              <a:rPr lang="en-US" sz="1600" dirty="0"/>
              <a:t>, </a:t>
            </a:r>
            <a:r>
              <a:rPr lang="en-US" sz="1600" dirty="0" err="1"/>
              <a:t>izrada</a:t>
            </a:r>
            <a:r>
              <a:rPr lang="en-US" sz="1600" dirty="0"/>
              <a:t> </a:t>
            </a:r>
            <a:r>
              <a:rPr lang="en-US" sz="1600" dirty="0" err="1"/>
              <a:t>mape</a:t>
            </a:r>
            <a:r>
              <a:rPr lang="en-US" sz="1600" dirty="0"/>
              <a:t> </a:t>
            </a:r>
            <a:r>
              <a:rPr lang="en-US" sz="1600" dirty="0" err="1"/>
              <a:t>procesa</a:t>
            </a:r>
            <a:r>
              <a:rPr lang="en-US" sz="1600" dirty="0"/>
              <a:t>, </a:t>
            </a:r>
            <a:r>
              <a:rPr lang="en-US" sz="1600" dirty="0" err="1"/>
              <a:t>dodeljivanje</a:t>
            </a:r>
            <a:r>
              <a:rPr lang="en-US" sz="1600" dirty="0"/>
              <a:t> </a:t>
            </a:r>
            <a:r>
              <a:rPr lang="en-US" sz="1600" dirty="0" err="1"/>
              <a:t>procesa</a:t>
            </a:r>
            <a:r>
              <a:rPr lang="en-US" sz="1600" dirty="0"/>
              <a:t> </a:t>
            </a:r>
            <a:r>
              <a:rPr lang="en-US" sz="1600" dirty="0" err="1"/>
              <a:t>vlasnicima</a:t>
            </a:r>
            <a:r>
              <a:rPr lang="en-US" sz="1600" dirty="0"/>
              <a:t>, </a:t>
            </a:r>
            <a:r>
              <a:rPr lang="en-US" sz="1600" dirty="0" err="1"/>
              <a:t>opisi</a:t>
            </a:r>
            <a:r>
              <a:rPr lang="en-US" sz="1600" dirty="0"/>
              <a:t> </a:t>
            </a:r>
            <a:r>
              <a:rPr lang="en-US" sz="1600" dirty="0" err="1"/>
              <a:t>radnih</a:t>
            </a:r>
            <a:r>
              <a:rPr lang="en-US" sz="1600" dirty="0"/>
              <a:t> </a:t>
            </a:r>
            <a:r>
              <a:rPr lang="en-US" sz="1600" dirty="0" err="1"/>
              <a:t>mesta</a:t>
            </a:r>
            <a:r>
              <a:rPr lang="en-US" sz="1600" dirty="0"/>
              <a:t> </a:t>
            </a:r>
            <a:r>
              <a:rPr lang="en-US" sz="1600" dirty="0" err="1"/>
              <a:t>takođe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pomogle</a:t>
            </a:r>
            <a:r>
              <a:rPr lang="en-US" sz="1600" dirty="0"/>
              <a:t> </a:t>
            </a:r>
            <a:r>
              <a:rPr lang="en-US" sz="1600" dirty="0" err="1"/>
              <a:t>da</a:t>
            </a:r>
            <a:r>
              <a:rPr lang="en-US" sz="1600" dirty="0"/>
              <a:t> se </a:t>
            </a:r>
            <a:r>
              <a:rPr lang="en-US" sz="1600" dirty="0" err="1"/>
              <a:t>radni</a:t>
            </a:r>
            <a:r>
              <a:rPr lang="en-US" sz="1600" dirty="0"/>
              <a:t> </a:t>
            </a:r>
            <a:r>
              <a:rPr lang="en-US" sz="1600" dirty="0" err="1"/>
              <a:t>zadaci</a:t>
            </a:r>
            <a:r>
              <a:rPr lang="en-US" sz="1600" dirty="0"/>
              <a:t> </a:t>
            </a:r>
            <a:r>
              <a:rPr lang="en-US" sz="1600" dirty="0" err="1"/>
              <a:t>adekvatno</a:t>
            </a:r>
            <a:r>
              <a:rPr lang="en-US" sz="1600" dirty="0"/>
              <a:t> </a:t>
            </a:r>
            <a:r>
              <a:rPr lang="en-US" sz="1600" dirty="0" err="1"/>
              <a:t>podele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kontrolišu</a:t>
            </a:r>
            <a:endParaRPr lang="en-US" sz="1600" dirty="0"/>
          </a:p>
          <a:p>
            <a:pPr>
              <a:buClr>
                <a:srgbClr val="FF6600"/>
              </a:buClr>
            </a:pPr>
            <a:r>
              <a:rPr lang="en-US" sz="1600" dirty="0" err="1"/>
              <a:t>Uspostavljanje</a:t>
            </a:r>
            <a:r>
              <a:rPr lang="en-US" sz="1600" dirty="0"/>
              <a:t> </a:t>
            </a:r>
            <a:r>
              <a:rPr lang="en-US" sz="1600" dirty="0" err="1"/>
              <a:t>sistema</a:t>
            </a:r>
            <a:r>
              <a:rPr lang="en-US" sz="1600" dirty="0"/>
              <a:t> </a:t>
            </a:r>
            <a:r>
              <a:rPr lang="en-US" sz="1600" dirty="0" err="1"/>
              <a:t>dokumentacije</a:t>
            </a:r>
            <a:r>
              <a:rPr lang="en-US" sz="1600" dirty="0"/>
              <a:t> </a:t>
            </a:r>
            <a:r>
              <a:rPr lang="en-US" sz="1600" dirty="0" err="1"/>
              <a:t>daje</a:t>
            </a:r>
            <a:r>
              <a:rPr lang="en-US" sz="1600" dirty="0"/>
              <a:t> </a:t>
            </a:r>
            <a:r>
              <a:rPr lang="en-US" sz="1600" dirty="0" err="1"/>
              <a:t>jasan</a:t>
            </a:r>
            <a:r>
              <a:rPr lang="en-US" sz="1600" dirty="0"/>
              <a:t> </a:t>
            </a:r>
            <a:r>
              <a:rPr lang="en-US" sz="1600" dirty="0" err="1"/>
              <a:t>okvir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instrukcije</a:t>
            </a:r>
            <a:r>
              <a:rPr lang="en-US" sz="1600" dirty="0"/>
              <a:t> </a:t>
            </a:r>
            <a:r>
              <a:rPr lang="en-US" sz="1600" dirty="0" err="1"/>
              <a:t>zaposlenima</a:t>
            </a:r>
            <a:r>
              <a:rPr lang="en-US" sz="1600" dirty="0"/>
              <a:t> </a:t>
            </a:r>
            <a:r>
              <a:rPr lang="en-US" sz="1600" dirty="0" err="1"/>
              <a:t>da</a:t>
            </a:r>
            <a:r>
              <a:rPr lang="en-US" sz="1600" dirty="0"/>
              <a:t> </a:t>
            </a:r>
            <a:r>
              <a:rPr lang="en-US" sz="1600" dirty="0" err="1"/>
              <a:t>obavaljaju</a:t>
            </a:r>
            <a:r>
              <a:rPr lang="en-US" sz="1600" dirty="0"/>
              <a:t> </a:t>
            </a:r>
            <a:r>
              <a:rPr lang="en-US" sz="1600" dirty="0" err="1"/>
              <a:t>radne</a:t>
            </a:r>
            <a:r>
              <a:rPr lang="en-US" sz="1600" dirty="0"/>
              <a:t> </a:t>
            </a:r>
            <a:r>
              <a:rPr lang="en-US" sz="1600" dirty="0" err="1"/>
              <a:t>zadatke</a:t>
            </a:r>
            <a:r>
              <a:rPr lang="en-US" sz="1600" dirty="0"/>
              <a:t> a </a:t>
            </a:r>
            <a:r>
              <a:rPr lang="en-US" sz="1600" dirty="0" err="1"/>
              <a:t>istovremeno</a:t>
            </a:r>
            <a:r>
              <a:rPr lang="en-US" sz="1600" dirty="0"/>
              <a:t> je </a:t>
            </a:r>
            <a:r>
              <a:rPr lang="en-US" sz="1600" dirty="0" err="1"/>
              <a:t>uspostavljen</a:t>
            </a:r>
            <a:r>
              <a:rPr lang="en-US" sz="1600" dirty="0"/>
              <a:t> </a:t>
            </a:r>
            <a:r>
              <a:rPr lang="en-US" sz="1600" dirty="0" err="1"/>
              <a:t>efikasniji</a:t>
            </a:r>
            <a:r>
              <a:rPr lang="en-US" sz="1600" dirty="0"/>
              <a:t> </a:t>
            </a:r>
            <a:r>
              <a:rPr lang="en-US" sz="1600" dirty="0" err="1"/>
              <a:t>sistem</a:t>
            </a:r>
            <a:r>
              <a:rPr lang="en-US" sz="1600" dirty="0"/>
              <a:t> </a:t>
            </a:r>
            <a:r>
              <a:rPr lang="en-US" sz="1600" dirty="0" err="1"/>
              <a:t>kontrole</a:t>
            </a:r>
            <a:r>
              <a:rPr lang="en-US" sz="1600" dirty="0"/>
              <a:t> </a:t>
            </a:r>
          </a:p>
          <a:p>
            <a:pPr>
              <a:buClr>
                <a:srgbClr val="FF6600"/>
              </a:buClr>
            </a:pPr>
            <a:r>
              <a:rPr lang="en-US" sz="1600" dirty="0" err="1"/>
              <a:t>Upravljenje</a:t>
            </a:r>
            <a:r>
              <a:rPr lang="en-US" sz="1600" dirty="0"/>
              <a:t> </a:t>
            </a:r>
            <a:r>
              <a:rPr lang="en-US" sz="1600" dirty="0" err="1"/>
              <a:t>preko</a:t>
            </a:r>
            <a:r>
              <a:rPr lang="en-US" sz="1600" dirty="0"/>
              <a:t> </a:t>
            </a:r>
            <a:r>
              <a:rPr lang="en-US" sz="1600" dirty="0" err="1"/>
              <a:t>ugovaranja</a:t>
            </a:r>
            <a:r>
              <a:rPr lang="en-US" sz="1600" dirty="0"/>
              <a:t> </a:t>
            </a:r>
            <a:r>
              <a:rPr lang="en-US" sz="1600" dirty="0" err="1"/>
              <a:t>ciljeva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svim</a:t>
            </a:r>
            <a:r>
              <a:rPr lang="en-US" sz="1600" dirty="0"/>
              <a:t> </a:t>
            </a:r>
            <a:r>
              <a:rPr lang="en-US" sz="1600" dirty="0" err="1"/>
              <a:t>nivoima</a:t>
            </a:r>
            <a:r>
              <a:rPr lang="en-US" sz="1600" dirty="0"/>
              <a:t> </a:t>
            </a:r>
            <a:r>
              <a:rPr lang="en-US" sz="1600" dirty="0" err="1"/>
              <a:t>nam</a:t>
            </a:r>
            <a:r>
              <a:rPr lang="en-US" sz="1600" dirty="0"/>
              <a:t> je </a:t>
            </a:r>
            <a:r>
              <a:rPr lang="en-US" sz="1600" dirty="0" err="1"/>
              <a:t>omogućio</a:t>
            </a:r>
            <a:r>
              <a:rPr lang="en-US" sz="1600" dirty="0"/>
              <a:t> </a:t>
            </a:r>
            <a:r>
              <a:rPr lang="en-US" sz="1600" dirty="0" err="1"/>
              <a:t>da</a:t>
            </a:r>
            <a:r>
              <a:rPr lang="en-US" sz="1600" dirty="0"/>
              <a:t> </a:t>
            </a:r>
            <a:r>
              <a:rPr lang="en-US" sz="1600" dirty="0" err="1"/>
              <a:t>zadaci</a:t>
            </a:r>
            <a:r>
              <a:rPr lang="en-US" sz="1600" dirty="0"/>
              <a:t> </a:t>
            </a:r>
            <a:r>
              <a:rPr lang="en-US" sz="1600" dirty="0" err="1"/>
              <a:t>budu</a:t>
            </a:r>
            <a:r>
              <a:rPr lang="en-US" sz="1600" dirty="0"/>
              <a:t> </a:t>
            </a:r>
            <a:r>
              <a:rPr lang="en-US" sz="1600" dirty="0" err="1"/>
              <a:t>adekvatno</a:t>
            </a:r>
            <a:r>
              <a:rPr lang="en-US" sz="1600" dirty="0"/>
              <a:t> </a:t>
            </a:r>
            <a:r>
              <a:rPr lang="en-US" sz="1600" dirty="0" err="1"/>
              <a:t>podeljeni</a:t>
            </a:r>
            <a:r>
              <a:rPr lang="en-US" sz="1600" dirty="0"/>
              <a:t>,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da</a:t>
            </a:r>
            <a:r>
              <a:rPr lang="en-US" sz="1600" dirty="0"/>
              <a:t> </a:t>
            </a:r>
            <a:r>
              <a:rPr lang="en-US" sz="1600" dirty="0" err="1"/>
              <a:t>efekti</a:t>
            </a:r>
            <a:r>
              <a:rPr lang="en-US" sz="1600" dirty="0"/>
              <a:t> </a:t>
            </a:r>
            <a:r>
              <a:rPr lang="en-US" sz="1600" dirty="0" err="1"/>
              <a:t>rada</a:t>
            </a:r>
            <a:r>
              <a:rPr lang="en-US" sz="1600" dirty="0"/>
              <a:t> </a:t>
            </a:r>
            <a:r>
              <a:rPr lang="en-US" sz="1600" dirty="0" err="1"/>
              <a:t>budu</a:t>
            </a:r>
            <a:r>
              <a:rPr lang="en-US" sz="1600" dirty="0"/>
              <a:t> </a:t>
            </a:r>
            <a:r>
              <a:rPr lang="en-US" sz="1600" dirty="0" err="1"/>
              <a:t>merljivi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u </a:t>
            </a:r>
            <a:r>
              <a:rPr lang="en-US" sz="1600" dirty="0" err="1"/>
              <a:t>nastavi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u </a:t>
            </a:r>
            <a:r>
              <a:rPr lang="en-US" sz="1600" dirty="0" err="1"/>
              <a:t>ostalim</a:t>
            </a:r>
            <a:r>
              <a:rPr lang="en-US" sz="1600" dirty="0"/>
              <a:t> </a:t>
            </a:r>
            <a:r>
              <a:rPr lang="en-US" sz="1600" dirty="0" err="1"/>
              <a:t>poslovima</a:t>
            </a:r>
            <a:r>
              <a:rPr lang="en-US" sz="1600" dirty="0"/>
              <a:t> u </a:t>
            </a:r>
            <a:r>
              <a:rPr lang="en-US" sz="1600" dirty="0" err="1"/>
              <a:t>školi</a:t>
            </a:r>
            <a:endParaRPr lang="en-US" sz="1600" dirty="0"/>
          </a:p>
          <a:p>
            <a:pPr>
              <a:buClr>
                <a:srgbClr val="FF6600"/>
              </a:buClr>
            </a:pPr>
            <a:r>
              <a:rPr lang="en-US" sz="1600" dirty="0" err="1"/>
              <a:t>Implementacija</a:t>
            </a:r>
            <a:r>
              <a:rPr lang="en-US" sz="1600" dirty="0"/>
              <a:t> </a:t>
            </a:r>
            <a:r>
              <a:rPr lang="en-US" sz="1600" dirty="0" err="1"/>
              <a:t>dokument</a:t>
            </a:r>
            <a:r>
              <a:rPr lang="en-US" sz="1600" dirty="0"/>
              <a:t> </a:t>
            </a:r>
            <a:r>
              <a:rPr lang="en-US" sz="1600" dirty="0" err="1"/>
              <a:t>menadžment</a:t>
            </a:r>
            <a:r>
              <a:rPr lang="en-US" sz="1600" dirty="0"/>
              <a:t> </a:t>
            </a:r>
            <a:r>
              <a:rPr lang="en-US" sz="1600" dirty="0" err="1"/>
              <a:t>sistema</a:t>
            </a:r>
            <a:r>
              <a:rPr lang="en-US" sz="1600" dirty="0"/>
              <a:t> (DMS) </a:t>
            </a:r>
            <a:r>
              <a:rPr lang="en-US" sz="1600" dirty="0" err="1"/>
              <a:t>omogućila</a:t>
            </a:r>
            <a:r>
              <a:rPr lang="en-US" sz="1600" dirty="0"/>
              <a:t> je </a:t>
            </a:r>
            <a:r>
              <a:rPr lang="en-US" sz="1600" dirty="0" err="1"/>
              <a:t>zaposlenima</a:t>
            </a:r>
            <a:r>
              <a:rPr lang="en-US" sz="1600" dirty="0"/>
              <a:t> </a:t>
            </a:r>
            <a:r>
              <a:rPr lang="en-US" sz="1600" dirty="0" err="1"/>
              <a:t>da</a:t>
            </a:r>
            <a:r>
              <a:rPr lang="en-US" sz="1600" dirty="0"/>
              <a:t> </a:t>
            </a:r>
            <a:r>
              <a:rPr lang="en-US" sz="1600" dirty="0" err="1"/>
              <a:t>imaju</a:t>
            </a:r>
            <a:r>
              <a:rPr lang="en-US" sz="1600" dirty="0"/>
              <a:t> </a:t>
            </a:r>
            <a:r>
              <a:rPr lang="en-US" sz="1600" dirty="0" err="1"/>
              <a:t>pristup</a:t>
            </a:r>
            <a:r>
              <a:rPr lang="en-US" sz="1600" dirty="0"/>
              <a:t> </a:t>
            </a:r>
            <a:r>
              <a:rPr lang="en-US" sz="1600" dirty="0" err="1"/>
              <a:t>školskoj</a:t>
            </a:r>
            <a:r>
              <a:rPr lang="en-US" sz="1600" dirty="0"/>
              <a:t> </a:t>
            </a:r>
            <a:r>
              <a:rPr lang="sr-Latn-RS" sz="1600" dirty="0"/>
              <a:t>dokumentaciji</a:t>
            </a:r>
            <a:r>
              <a:rPr lang="en-US" sz="1600" dirty="0"/>
              <a:t> u </a:t>
            </a:r>
            <a:r>
              <a:rPr lang="en-US" sz="1600" dirty="0" err="1"/>
              <a:t>svakom</a:t>
            </a:r>
            <a:r>
              <a:rPr lang="en-US" sz="1600" dirty="0"/>
              <a:t> </a:t>
            </a:r>
            <a:r>
              <a:rPr lang="en-US" sz="1600" dirty="0" err="1"/>
              <a:t>momentu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svakog</a:t>
            </a:r>
            <a:r>
              <a:rPr lang="en-US" sz="1600" dirty="0"/>
              <a:t> </a:t>
            </a:r>
            <a:r>
              <a:rPr lang="en-US" sz="1600" dirty="0" err="1"/>
              <a:t>mesta</a:t>
            </a:r>
            <a:r>
              <a:rPr lang="en-US" sz="1600" dirty="0"/>
              <a:t> u </a:t>
            </a:r>
            <a:r>
              <a:rPr lang="en-US" sz="1600" dirty="0" err="1"/>
              <a:t>školi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van </a:t>
            </a:r>
            <a:r>
              <a:rPr lang="en-US" sz="1600" dirty="0" err="1"/>
              <a:t>nje</a:t>
            </a:r>
            <a:r>
              <a:rPr lang="en-US" sz="1600" dirty="0"/>
              <a:t>. </a:t>
            </a:r>
            <a:r>
              <a:rPr lang="en-US" sz="1600" dirty="0" err="1"/>
              <a:t>Ostvarena</a:t>
            </a:r>
            <a:r>
              <a:rPr lang="en-US" sz="1600" dirty="0"/>
              <a:t> je </a:t>
            </a:r>
            <a:r>
              <a:rPr lang="en-US" sz="1600" dirty="0" err="1"/>
              <a:t>ogromna</a:t>
            </a:r>
            <a:r>
              <a:rPr lang="en-US" sz="1600" dirty="0"/>
              <a:t> </a:t>
            </a:r>
            <a:r>
              <a:rPr lang="en-US" sz="1600" dirty="0" err="1"/>
              <a:t>ušteda</a:t>
            </a:r>
            <a:r>
              <a:rPr lang="en-US" sz="1600" dirty="0"/>
              <a:t> u </a:t>
            </a:r>
            <a:r>
              <a:rPr lang="en-US" sz="1600" dirty="0" err="1"/>
              <a:t>troškovima</a:t>
            </a:r>
            <a:r>
              <a:rPr lang="en-US" sz="1600" dirty="0"/>
              <a:t> </a:t>
            </a:r>
            <a:r>
              <a:rPr lang="en-US" sz="1600" dirty="0" err="1"/>
              <a:t>kopiranja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arhiviranja</a:t>
            </a:r>
            <a:r>
              <a:rPr lang="en-US" sz="1600" dirty="0"/>
              <a:t> </a:t>
            </a:r>
            <a:r>
              <a:rPr lang="en-US" sz="1600" dirty="0" err="1"/>
              <a:t>dokumentata</a:t>
            </a:r>
            <a:r>
              <a:rPr lang="en-US" sz="1600" dirty="0"/>
              <a:t>, </a:t>
            </a:r>
            <a:r>
              <a:rPr lang="en-US" sz="1600" dirty="0" err="1"/>
              <a:t>poboljšana</a:t>
            </a:r>
            <a:r>
              <a:rPr lang="en-US" sz="1600" dirty="0"/>
              <a:t> </a:t>
            </a:r>
            <a:r>
              <a:rPr lang="en-US" sz="1600" dirty="0" err="1"/>
              <a:t>komunikacija</a:t>
            </a:r>
            <a:r>
              <a:rPr lang="en-US" sz="1600" dirty="0"/>
              <a:t> </a:t>
            </a:r>
            <a:r>
              <a:rPr lang="en-US" sz="1600" dirty="0" err="1"/>
              <a:t>među</a:t>
            </a:r>
            <a:r>
              <a:rPr lang="en-US" sz="1600" dirty="0"/>
              <a:t> </a:t>
            </a:r>
            <a:r>
              <a:rPr lang="en-US" sz="1600" dirty="0" err="1"/>
              <a:t>zaposlenima</a:t>
            </a:r>
            <a:r>
              <a:rPr lang="en-US" sz="1600" dirty="0"/>
              <a:t>, a </a:t>
            </a:r>
            <a:r>
              <a:rPr lang="en-US" sz="1600" dirty="0" err="1"/>
              <a:t>direktor</a:t>
            </a:r>
            <a:r>
              <a:rPr lang="en-US" sz="1600" dirty="0"/>
              <a:t> je </a:t>
            </a:r>
            <a:r>
              <a:rPr lang="en-US" sz="1600" dirty="0" err="1"/>
              <a:t>imao</a:t>
            </a:r>
            <a:r>
              <a:rPr lang="en-US" sz="1600" dirty="0"/>
              <a:t> </a:t>
            </a:r>
            <a:r>
              <a:rPr lang="en-US" sz="1600" dirty="0" err="1"/>
              <a:t>jasniju</a:t>
            </a:r>
            <a:r>
              <a:rPr lang="en-US" sz="1600" dirty="0"/>
              <a:t> </a:t>
            </a:r>
            <a:r>
              <a:rPr lang="en-US" sz="1600" dirty="0" err="1"/>
              <a:t>sliku</a:t>
            </a:r>
            <a:r>
              <a:rPr lang="en-US" sz="1600" dirty="0"/>
              <a:t> o </a:t>
            </a:r>
            <a:r>
              <a:rPr lang="en-US" sz="1600" dirty="0" err="1"/>
              <a:t>produktivnosti</a:t>
            </a:r>
            <a:r>
              <a:rPr lang="en-US" sz="1600" dirty="0"/>
              <a:t> </a:t>
            </a:r>
            <a:r>
              <a:rPr lang="en-US" sz="1600" dirty="0" err="1"/>
              <a:t>zaposlenih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veći</a:t>
            </a:r>
            <a:r>
              <a:rPr lang="en-US" sz="1600" dirty="0"/>
              <a:t> </a:t>
            </a:r>
            <a:r>
              <a:rPr lang="en-US" sz="1600" dirty="0" err="1"/>
              <a:t>stepen</a:t>
            </a:r>
            <a:r>
              <a:rPr lang="en-US" sz="1600" dirty="0"/>
              <a:t> </a:t>
            </a:r>
            <a:r>
              <a:rPr lang="en-US" sz="1600" dirty="0" err="1"/>
              <a:t>kontrole</a:t>
            </a:r>
            <a:r>
              <a:rPr lang="en-US" sz="1600" dirty="0"/>
              <a:t> </a:t>
            </a:r>
            <a:r>
              <a:rPr lang="en-US" sz="1600" dirty="0" err="1"/>
              <a:t>izvršenja</a:t>
            </a:r>
            <a:r>
              <a:rPr lang="en-US" sz="1600" dirty="0"/>
              <a:t> </a:t>
            </a:r>
            <a:r>
              <a:rPr lang="en-US" sz="1600" dirty="0" err="1"/>
              <a:t>zadataka</a:t>
            </a:r>
            <a:endParaRPr lang="en-US" sz="1600" dirty="0"/>
          </a:p>
          <a:p>
            <a:pPr>
              <a:buClr>
                <a:srgbClr val="FF6600"/>
              </a:buClr>
            </a:pPr>
            <a:r>
              <a:rPr lang="en-US" sz="1600" dirty="0" err="1"/>
              <a:t>Sve</a:t>
            </a:r>
            <a:r>
              <a:rPr lang="en-US" sz="1600" dirty="0"/>
              <a:t> </a:t>
            </a:r>
            <a:r>
              <a:rPr lang="en-US" sz="1600" dirty="0" err="1"/>
              <a:t>navedeno</a:t>
            </a:r>
            <a:r>
              <a:rPr lang="en-US" sz="1600" dirty="0"/>
              <a:t> je </a:t>
            </a:r>
            <a:r>
              <a:rPr lang="en-US" sz="1600" dirty="0" err="1"/>
              <a:t>pomoglo</a:t>
            </a:r>
            <a:r>
              <a:rPr lang="en-US" sz="1600" dirty="0"/>
              <a:t> </a:t>
            </a:r>
            <a:r>
              <a:rPr lang="en-US" sz="1600" dirty="0" err="1"/>
              <a:t>da</a:t>
            </a:r>
            <a:r>
              <a:rPr lang="en-US" sz="1600" dirty="0"/>
              <a:t> </a:t>
            </a:r>
            <a:r>
              <a:rPr lang="en-US" sz="1600" dirty="0" err="1"/>
              <a:t>škola</a:t>
            </a:r>
            <a:r>
              <a:rPr lang="en-US" sz="1600" dirty="0"/>
              <a:t> </a:t>
            </a:r>
            <a:r>
              <a:rPr lang="en-US" sz="1600" dirty="0" err="1"/>
              <a:t>radi</a:t>
            </a:r>
            <a:r>
              <a:rPr lang="en-US" sz="1600" dirty="0"/>
              <a:t> </a:t>
            </a:r>
            <a:r>
              <a:rPr lang="en-US" sz="1600" dirty="0" err="1"/>
              <a:t>efikasnije</a:t>
            </a:r>
            <a:r>
              <a:rPr lang="en-US" sz="1600" dirty="0"/>
              <a:t>, a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da</a:t>
            </a:r>
            <a:r>
              <a:rPr lang="en-US" sz="1600" dirty="0"/>
              <a:t> </a:t>
            </a:r>
            <a:r>
              <a:rPr lang="en-US" sz="1600" dirty="0" err="1"/>
              <a:t>naši</a:t>
            </a:r>
            <a:r>
              <a:rPr lang="en-US" sz="1600" dirty="0"/>
              <a:t> </a:t>
            </a:r>
            <a:r>
              <a:rPr lang="en-US" sz="1600" dirty="0" err="1"/>
              <a:t>učenici</a:t>
            </a:r>
            <a:r>
              <a:rPr lang="en-US" sz="1600" dirty="0"/>
              <a:t> </a:t>
            </a:r>
            <a:r>
              <a:rPr lang="en-US" sz="1600" dirty="0" err="1"/>
              <a:t>dobiju</a:t>
            </a:r>
            <a:r>
              <a:rPr lang="en-US" sz="1600" dirty="0"/>
              <a:t> </a:t>
            </a:r>
            <a:r>
              <a:rPr lang="en-US" sz="1600" dirty="0" err="1"/>
              <a:t>viši</a:t>
            </a:r>
            <a:r>
              <a:rPr lang="en-US" sz="1600" dirty="0"/>
              <a:t> </a:t>
            </a:r>
            <a:r>
              <a:rPr lang="en-US" sz="1600" dirty="0" err="1"/>
              <a:t>kvalitet</a:t>
            </a:r>
            <a:r>
              <a:rPr lang="en-US" sz="1600" dirty="0"/>
              <a:t> </a:t>
            </a:r>
            <a:r>
              <a:rPr lang="en-US" sz="1600" dirty="0" err="1"/>
              <a:t>obrazovanja</a:t>
            </a:r>
            <a:r>
              <a:rPr lang="en-US" sz="1600" dirty="0"/>
              <a:t>. </a:t>
            </a:r>
            <a:r>
              <a:rPr lang="en-US" sz="1600" dirty="0" err="1"/>
              <a:t>Takođe</a:t>
            </a:r>
            <a:r>
              <a:rPr lang="en-US" sz="1600" dirty="0"/>
              <a:t> </a:t>
            </a:r>
            <a:r>
              <a:rPr lang="en-US" sz="1600" dirty="0" err="1"/>
              <a:t>uspostavljene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kvalitetnije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čvršće</a:t>
            </a:r>
            <a:r>
              <a:rPr lang="en-US" sz="1600" dirty="0"/>
              <a:t> </a:t>
            </a:r>
            <a:r>
              <a:rPr lang="en-US" sz="1600" dirty="0" err="1"/>
              <a:t>veze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svim</a:t>
            </a:r>
            <a:r>
              <a:rPr lang="en-US" sz="1600" dirty="0"/>
              <a:t> </a:t>
            </a:r>
            <a:r>
              <a:rPr lang="en-US" sz="1600" dirty="0" err="1"/>
              <a:t>socijalnim</a:t>
            </a:r>
            <a:r>
              <a:rPr lang="en-US" sz="1600" dirty="0"/>
              <a:t> </a:t>
            </a:r>
            <a:r>
              <a:rPr lang="en-US" sz="1600" dirty="0" err="1"/>
              <a:t>partnerima</a:t>
            </a:r>
            <a:r>
              <a:rPr lang="en-US" sz="1600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nam je donela promena?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6600"/>
              </a:buClr>
            </a:pPr>
            <a:r>
              <a:rPr lang="sr-Latn-RS" sz="1800" dirty="0"/>
              <a:t>Spoljašnjim vrednovanjem Ministarstva prosvete RS škola je ocenjena najvišom ocenom</a:t>
            </a:r>
          </a:p>
          <a:p>
            <a:pPr>
              <a:buClr>
                <a:srgbClr val="FF6600"/>
              </a:buClr>
            </a:pPr>
            <a:r>
              <a:rPr lang="sr-Latn-RS" sz="1800" dirty="0"/>
              <a:t>Nacionalna nagrada za poslovnu izvrsnost Srbije – Oskar kvaliteta 2014 koju dodeljuje Fondacija za kulturu kvaliteta i izvrsnost (FQCE)</a:t>
            </a:r>
            <a:endParaRPr lang="en-US" sz="1800" dirty="0"/>
          </a:p>
        </p:txBody>
      </p:sp>
      <p:pic>
        <p:nvPicPr>
          <p:cNvPr id="4" name="Picture 2" descr="D:\Oskar\DSCN33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928934"/>
            <a:ext cx="4260840" cy="3195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211</TotalTime>
  <Words>255</Words>
  <Application>Microsoft Office PowerPoint</Application>
  <PresentationFormat>On-screen Show (4:3)</PresentationFormat>
  <Paragraphs>37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Gill Sans MT</vt:lpstr>
      <vt:lpstr>Times New Roman</vt:lpstr>
      <vt:lpstr>Verdana</vt:lpstr>
      <vt:lpstr>Wingdings</vt:lpstr>
      <vt:lpstr>Wingdings 2</vt:lpstr>
      <vt:lpstr>Solstice</vt:lpstr>
      <vt:lpstr>Upravljanje kvalitetom u obrazovanju</vt:lpstr>
      <vt:lpstr>Pretpostavke za primenu modela poslovne izvrsnosti u Ekonomsko-trgovinskoj školi u Bečeju</vt:lpstr>
      <vt:lpstr>Projekat Regionalni centri kompetencija Srbije - ReCeKo</vt:lpstr>
      <vt:lpstr>Organizaciona struktura ETŠ </vt:lpstr>
      <vt:lpstr>Dokumentacija sistema menadžmenta</vt:lpstr>
      <vt:lpstr>PowerPoint Presentation</vt:lpstr>
      <vt:lpstr>PowerPoint Presentation</vt:lpstr>
      <vt:lpstr>Šta nam je donela promena?</vt:lpstr>
      <vt:lpstr>Šta nam je donela promena?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Gordana</dc:creator>
  <cp:lastModifiedBy>Žaklina Veselinović</cp:lastModifiedBy>
  <cp:revision>14</cp:revision>
  <dcterms:created xsi:type="dcterms:W3CDTF">2018-06-07T14:00:49Z</dcterms:created>
  <dcterms:modified xsi:type="dcterms:W3CDTF">2018-06-08T13:14:30Z</dcterms:modified>
</cp:coreProperties>
</file>