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84" r:id="rId1"/>
  </p:sldMasterIdLst>
  <p:notesMasterIdLst>
    <p:notesMasterId r:id="rId9"/>
  </p:notesMasterIdLst>
  <p:handoutMasterIdLst>
    <p:handoutMasterId r:id="rId10"/>
  </p:handoutMasterIdLst>
  <p:sldIdLst>
    <p:sldId id="256" r:id="rId2"/>
    <p:sldId id="261" r:id="rId3"/>
    <p:sldId id="282" r:id="rId4"/>
    <p:sldId id="283" r:id="rId5"/>
    <p:sldId id="285" r:id="rId6"/>
    <p:sldId id="269" r:id="rId7"/>
    <p:sldId id="284" r:id="rId8"/>
  </p:sldIdLst>
  <p:sldSz cx="9144000" cy="6858000" type="screen4x3"/>
  <p:notesSz cx="6761163" cy="9942513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282"/>
    <a:srgbClr val="0066CC"/>
    <a:srgbClr val="0033CC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 autoAdjust="0"/>
    <p:restoredTop sz="94693" autoAdjust="0"/>
  </p:normalViewPr>
  <p:slideViewPr>
    <p:cSldViewPr>
      <p:cViewPr>
        <p:scale>
          <a:sx n="80" d="100"/>
          <a:sy n="80" d="100"/>
        </p:scale>
        <p:origin x="-1728" y="-1008"/>
      </p:cViewPr>
      <p:guideLst>
        <p:guide orient="horz" pos="2160"/>
        <p:guide pos="2880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70" y="-78"/>
      </p:cViewPr>
      <p:guideLst>
        <p:guide orient="horz" pos="3132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29750" y="0"/>
            <a:ext cx="29298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18BD71-0C9F-4225-917C-65EFEEA30590}" type="datetimeFigureOut">
              <a:rPr lang="en-GB" smtClean="0"/>
              <a:t>29/05/2018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44039"/>
            <a:ext cx="29298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29750" y="9444039"/>
            <a:ext cx="29298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EB30D-786C-4F3A-B8F6-3ABBDB3C0EC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853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30749" cy="49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720" tIns="47860" rIns="95720" bIns="47860" numCol="1" anchor="t" anchorCtr="0" compatLnSpc="1">
            <a:prstTxWarp prst="textNoShape">
              <a:avLst/>
            </a:prstTxWarp>
          </a:bodyPr>
          <a:lstStyle>
            <a:lvl1pPr defTabSz="956552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30414" y="1"/>
            <a:ext cx="2930749" cy="49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720" tIns="47860" rIns="95720" bIns="47860" numCol="1" anchor="t" anchorCtr="0" compatLnSpc="1">
            <a:prstTxWarp prst="textNoShape">
              <a:avLst/>
            </a:prstTxWarp>
          </a:bodyPr>
          <a:lstStyle>
            <a:lvl1pPr algn="r" defTabSz="956552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6938" y="747713"/>
            <a:ext cx="4967287" cy="37258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1274" y="4721661"/>
            <a:ext cx="4958615" cy="4473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720" tIns="47860" rIns="95720" bIns="478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Klicken Sie, um die Formate des Vorlagentextes zu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6501"/>
            <a:ext cx="2930749" cy="49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720" tIns="47860" rIns="95720" bIns="47860" numCol="1" anchor="b" anchorCtr="0" compatLnSpc="1">
            <a:prstTxWarp prst="textNoShape">
              <a:avLst/>
            </a:prstTxWarp>
          </a:bodyPr>
          <a:lstStyle>
            <a:lvl1pPr defTabSz="956552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30414" y="9446501"/>
            <a:ext cx="2930749" cy="49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720" tIns="47860" rIns="95720" bIns="47860" numCol="1" anchor="b" anchorCtr="0" compatLnSpc="1">
            <a:prstTxWarp prst="textNoShape">
              <a:avLst/>
            </a:prstTxWarp>
          </a:bodyPr>
          <a:lstStyle>
            <a:lvl1pPr algn="r" defTabSz="956552">
              <a:defRPr sz="1200"/>
            </a:lvl1pPr>
          </a:lstStyle>
          <a:p>
            <a:pPr>
              <a:defRPr/>
            </a:pPr>
            <a:fld id="{C7869AC6-7AE2-49D3-8E5D-A94A49BFAC8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6925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de-DE" altLang="de-DE" smtClean="0"/>
              <a:t>40% Maturantenquote</a:t>
            </a:r>
          </a:p>
          <a:p>
            <a:r>
              <a:rPr lang="de-DE" altLang="de-DE" smtClean="0"/>
              <a:t>17% AHS Maturanten gehen innerhalb ersten 3 Jahre auf Uni</a:t>
            </a:r>
          </a:p>
          <a:p>
            <a:r>
              <a:rPr lang="de-DE" altLang="de-DE" smtClean="0"/>
              <a:t>50% BHS-Maturanten gehen innerhalb ersten 3 Jahre auf Uni</a:t>
            </a:r>
            <a:endParaRPr lang="de-AT" alt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869AC6-7AE2-49D3-8E5D-A94A49BFAC8F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8906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869AC6-7AE2-49D3-8E5D-A94A49BFAC8F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8906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P:\Praesentationen_PPP\Aktuelle_PPP_ibw_allgem_Die_Lehre\PPP_in_Layout_Forschung\ibw DE-En Entwicklun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511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28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4456" y="1514303"/>
            <a:ext cx="7772400" cy="1470025"/>
          </a:xfrm>
        </p:spPr>
        <p:txBody>
          <a:bodyPr anchor="b"/>
          <a:lstStyle>
            <a:lvl1pPr algn="r">
              <a:defRPr sz="4000" b="1"/>
            </a:lvl1pPr>
          </a:lstStyle>
          <a:p>
            <a:pPr lvl="0"/>
            <a:endParaRPr lang="de-AT" altLang="de-DE" noProof="0" dirty="0" smtClean="0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686180" y="3458596"/>
            <a:ext cx="7768952" cy="1536576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400"/>
            </a:lvl1pPr>
          </a:lstStyle>
          <a:p>
            <a:pPr lvl="0"/>
            <a:r>
              <a:rPr lang="de-DE" altLang="de-DE" noProof="0" dirty="0" smtClean="0"/>
              <a:t>Vorname Nachname</a:t>
            </a:r>
          </a:p>
        </p:txBody>
      </p:sp>
    </p:spTree>
    <p:extLst>
      <p:ext uri="{BB962C8B-B14F-4D97-AF65-F5344CB8AC3E}">
        <p14:creationId xmlns:p14="http://schemas.microsoft.com/office/powerpoint/2010/main" val="354159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312" y="476250"/>
            <a:ext cx="8208143" cy="850900"/>
          </a:xfrm>
        </p:spPr>
        <p:txBody>
          <a:bodyPr/>
          <a:lstStyle>
            <a:lvl1pPr>
              <a:defRPr sz="3000" b="1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4" name="Inhaltsplatzhalter 2"/>
          <p:cNvSpPr>
            <a:spLocks noGrp="1"/>
          </p:cNvSpPr>
          <p:nvPr>
            <p:ph idx="10"/>
          </p:nvPr>
        </p:nvSpPr>
        <p:spPr>
          <a:xfrm>
            <a:off x="467544" y="1600201"/>
            <a:ext cx="8208000" cy="3492000"/>
          </a:xfrm>
        </p:spPr>
        <p:txBody>
          <a:bodyPr/>
          <a:lstStyle>
            <a:lvl1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1B3B4"/>
              </a:buClr>
              <a:buSzTx/>
              <a:buFont typeface="Wingdings" pitchFamily="2" charset="2"/>
              <a:buNone/>
              <a:tabLst/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1B3B4"/>
              </a:buClr>
              <a:buSzTx/>
              <a:buFont typeface="Wingdings" pitchFamily="2" charset="2"/>
              <a:buNone/>
              <a:tabLst/>
              <a:defRPr/>
            </a:pPr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</p:txBody>
      </p:sp>
      <p:sp>
        <p:nvSpPr>
          <p:cNvPr id="15" name="Inhaltsplatzhalter 10"/>
          <p:cNvSpPr>
            <a:spLocks noGrp="1"/>
          </p:cNvSpPr>
          <p:nvPr>
            <p:ph sz="quarter" idx="11" hasCustomPrompt="1"/>
          </p:nvPr>
        </p:nvSpPr>
        <p:spPr>
          <a:xfrm>
            <a:off x="467544" y="5589239"/>
            <a:ext cx="8208392" cy="539951"/>
          </a:xfrm>
        </p:spPr>
        <p:txBody>
          <a:bodyPr/>
          <a:lstStyle>
            <a:lvl1pPr marL="0" indent="0">
              <a:buNone/>
              <a:defRPr sz="105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4113355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312" y="476250"/>
            <a:ext cx="8208143" cy="850900"/>
          </a:xfrm>
        </p:spPr>
        <p:txBody>
          <a:bodyPr/>
          <a:lstStyle>
            <a:lvl1pPr>
              <a:defRPr sz="3000" b="1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4" name="Picture 4" descr="ibw_logo4c_300dpi_rgb_print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6390000"/>
            <a:ext cx="1155555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Inhaltsplatzhalter 2"/>
          <p:cNvSpPr>
            <a:spLocks noGrp="1"/>
          </p:cNvSpPr>
          <p:nvPr>
            <p:ph idx="10"/>
          </p:nvPr>
        </p:nvSpPr>
        <p:spPr>
          <a:xfrm>
            <a:off x="467544" y="1600201"/>
            <a:ext cx="8208000" cy="3492000"/>
          </a:xfrm>
        </p:spPr>
        <p:txBody>
          <a:bodyPr/>
          <a:lstStyle>
            <a:lvl1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1B3B4"/>
              </a:buClr>
              <a:buSzTx/>
              <a:buFont typeface="Wingdings" pitchFamily="2" charset="2"/>
              <a:buNone/>
              <a:tabLst/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1B3B4"/>
              </a:buClr>
              <a:buSzTx/>
              <a:buFont typeface="Wingdings" pitchFamily="2" charset="2"/>
              <a:buNone/>
              <a:tabLst/>
              <a:defRPr/>
            </a:pPr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</p:txBody>
      </p:sp>
      <p:sp>
        <p:nvSpPr>
          <p:cNvPr id="10" name="Inhaltsplatzhalter 10"/>
          <p:cNvSpPr>
            <a:spLocks noGrp="1"/>
          </p:cNvSpPr>
          <p:nvPr>
            <p:ph sz="quarter" idx="11" hasCustomPrompt="1"/>
          </p:nvPr>
        </p:nvSpPr>
        <p:spPr>
          <a:xfrm>
            <a:off x="467544" y="5589239"/>
            <a:ext cx="8208392" cy="539951"/>
          </a:xfrm>
        </p:spPr>
        <p:txBody>
          <a:bodyPr/>
          <a:lstStyle>
            <a:lvl1pPr marL="0" indent="0">
              <a:buNone/>
              <a:defRPr sz="105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52087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 userDrawn="1"/>
        </p:nvSpPr>
        <p:spPr bwMode="auto">
          <a:xfrm>
            <a:off x="0" y="980728"/>
            <a:ext cx="9144000" cy="36004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800" b="0" i="0" u="none" strike="noStrike" cap="none" normalizeH="0" baseline="0" smtClean="0">
              <a:ln>
                <a:noFill/>
              </a:ln>
              <a:solidFill>
                <a:srgbClr val="004282"/>
              </a:solidFill>
              <a:effectLst/>
              <a:latin typeface="Arial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47664" y="2492896"/>
            <a:ext cx="7128407" cy="1800200"/>
          </a:xfrm>
        </p:spPr>
        <p:txBody>
          <a:bodyPr/>
          <a:lstStyle>
            <a:lvl1pPr algn="r">
              <a:defRPr sz="3000" b="1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4" name="Picture 4" descr="ibw_logo4c_300dpi_rgb_print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6390000"/>
            <a:ext cx="1155555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1966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50E52-7F60-4DC7-BE46-8319F856C795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06877051"/>
      </p:ext>
    </p:extLst>
  </p:cSld>
  <p:clrMapOvr>
    <a:masterClrMapping/>
  </p:clrMapOvr>
  <p:transition>
    <p:pull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7BBA451-FF7D-4083-837D-20CB7823044E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10965063"/>
      </p:ext>
    </p:extLst>
  </p:cSld>
  <p:clrMapOvr>
    <a:masterClrMapping/>
  </p:clrMapOvr>
  <p:transition>
    <p:pull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P:\Praesentationen_PPP\Aktuelle_PPP_ibw_allgem_Die_Lehre\PPP_in_Layout_Forschung\ibw_ppt_leiste_Allgemein_Englisch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42050"/>
            <a:ext cx="9143999" cy="61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312" y="476250"/>
            <a:ext cx="8208143" cy="850900"/>
          </a:xfrm>
        </p:spPr>
        <p:txBody>
          <a:bodyPr/>
          <a:lstStyle>
            <a:lvl1pPr>
              <a:defRPr sz="3000" b="1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7" name="Inhaltsplatzhalter 2"/>
          <p:cNvSpPr>
            <a:spLocks noGrp="1"/>
          </p:cNvSpPr>
          <p:nvPr>
            <p:ph idx="10"/>
          </p:nvPr>
        </p:nvSpPr>
        <p:spPr>
          <a:xfrm>
            <a:off x="467544" y="1600201"/>
            <a:ext cx="8208000" cy="3492000"/>
          </a:xfrm>
        </p:spPr>
        <p:txBody>
          <a:bodyPr/>
          <a:lstStyle>
            <a:lvl1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1B3B4"/>
              </a:buClr>
              <a:buSzTx/>
              <a:buFont typeface="Wingdings" pitchFamily="2" charset="2"/>
              <a:buNone/>
              <a:tabLst/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1B3B4"/>
              </a:buClr>
              <a:buSzTx/>
              <a:buFont typeface="Wingdings" pitchFamily="2" charset="2"/>
              <a:buNone/>
              <a:tabLst/>
              <a:defRPr/>
            </a:pPr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</p:txBody>
      </p:sp>
      <p:sp>
        <p:nvSpPr>
          <p:cNvPr id="8" name="Inhaltsplatzhalter 10"/>
          <p:cNvSpPr>
            <a:spLocks noGrp="1"/>
          </p:cNvSpPr>
          <p:nvPr>
            <p:ph sz="quarter" idx="11" hasCustomPrompt="1"/>
          </p:nvPr>
        </p:nvSpPr>
        <p:spPr>
          <a:xfrm>
            <a:off x="467544" y="5589239"/>
            <a:ext cx="8208392" cy="539951"/>
          </a:xfrm>
        </p:spPr>
        <p:txBody>
          <a:bodyPr/>
          <a:lstStyle>
            <a:lvl1pPr marL="0" indent="0">
              <a:buNone/>
              <a:defRPr sz="105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202978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476250"/>
            <a:ext cx="5759450" cy="85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de-DE" altLang="de-DE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 smtClean="0"/>
              <a:t>Textmasterformate durch Klicken bearbeiten</a:t>
            </a:r>
          </a:p>
          <a:p>
            <a:pPr lvl="1"/>
            <a:r>
              <a:rPr lang="de-DE" altLang="de-DE" dirty="0" smtClean="0"/>
              <a:t>Zweite Ebene</a:t>
            </a:r>
          </a:p>
          <a:p>
            <a:pPr lvl="2"/>
            <a:r>
              <a:rPr lang="de-DE" altLang="de-DE" dirty="0" smtClean="0"/>
              <a:t>Dritte Ebene</a:t>
            </a:r>
          </a:p>
          <a:p>
            <a:pPr lvl="3"/>
            <a:r>
              <a:rPr lang="de-DE" altLang="de-DE" dirty="0" smtClean="0"/>
              <a:t>Vierte Ebene</a:t>
            </a:r>
          </a:p>
        </p:txBody>
      </p:sp>
      <p:sp>
        <p:nvSpPr>
          <p:cNvPr id="1028" name="Line 16"/>
          <p:cNvSpPr>
            <a:spLocks noChangeShapeType="1"/>
          </p:cNvSpPr>
          <p:nvPr/>
        </p:nvSpPr>
        <p:spPr bwMode="auto">
          <a:xfrm>
            <a:off x="4763" y="1136650"/>
            <a:ext cx="9144000" cy="0"/>
          </a:xfrm>
          <a:prstGeom prst="line">
            <a:avLst/>
          </a:prstGeom>
          <a:noFill/>
          <a:ln w="9525">
            <a:solidFill>
              <a:srgbClr val="B1B3B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595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9" r:id="rId4"/>
    <p:sldLayoutId id="2147483690" r:id="rId5"/>
    <p:sldLayoutId id="2147483691" r:id="rId6"/>
    <p:sldLayoutId id="2147483692" r:id="rId7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428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0428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0428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0428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0428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00428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00428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00428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00428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800100" indent="-3429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2pPr>
      <a:lvl3pPr marL="1200150" indent="-2857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5000"/>
        <a:buFont typeface="Symbol" panose="05050102010706020507" pitchFamily="18" charset="2"/>
        <a:buChar char="-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Symbol" panose="05050102010706020507" pitchFamily="18" charset="2"/>
        <a:buChar char="-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B1B3B4"/>
        </a:buClr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B1B3B4"/>
        </a:buClr>
        <a:buChar char="»"/>
        <a:defRPr sz="1400">
          <a:solidFill>
            <a:srgbClr val="00428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B1B3B4"/>
        </a:buClr>
        <a:buChar char="»"/>
        <a:defRPr sz="1400">
          <a:solidFill>
            <a:srgbClr val="00428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B1B3B4"/>
        </a:buClr>
        <a:buChar char="»"/>
        <a:defRPr sz="1400">
          <a:solidFill>
            <a:srgbClr val="00428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B1B3B4"/>
        </a:buClr>
        <a:buChar char="»"/>
        <a:defRPr sz="1400">
          <a:solidFill>
            <a:srgbClr val="004282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schmid@ibw.a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Relationship Id="rId9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762000" y="1988840"/>
            <a:ext cx="7772400" cy="2012321"/>
          </a:xfrm>
        </p:spPr>
        <p:txBody>
          <a:bodyPr/>
          <a:lstStyle/>
          <a:p>
            <a:pPr algn="ctr"/>
            <a:r>
              <a:rPr lang="en-GB" altLang="de-DE" dirty="0" smtClean="0">
                <a:solidFill>
                  <a:srgbClr val="004282"/>
                </a:solidFill>
                <a:latin typeface="Arial" charset="0"/>
              </a:rPr>
              <a:t/>
            </a:r>
            <a:br>
              <a:rPr lang="en-GB" altLang="de-DE" dirty="0" smtClean="0">
                <a:solidFill>
                  <a:srgbClr val="004282"/>
                </a:solidFill>
                <a:latin typeface="Arial" charset="0"/>
              </a:rPr>
            </a:br>
            <a:r>
              <a:rPr lang="en-GB" altLang="de-DE" dirty="0">
                <a:latin typeface="Arial" charset="0"/>
              </a:rPr>
              <a:t/>
            </a:r>
            <a:br>
              <a:rPr lang="en-GB" altLang="de-DE" dirty="0">
                <a:latin typeface="Arial" charset="0"/>
              </a:rPr>
            </a:br>
            <a:r>
              <a:rPr lang="en-GB" altLang="de-DE" dirty="0" smtClean="0">
                <a:solidFill>
                  <a:srgbClr val="004282"/>
                </a:solidFill>
                <a:latin typeface="Arial" charset="0"/>
              </a:rPr>
              <a:t>WG on VET Permeability</a:t>
            </a:r>
            <a:br>
              <a:rPr lang="en-GB" altLang="de-DE" dirty="0" smtClean="0">
                <a:solidFill>
                  <a:srgbClr val="004282"/>
                </a:solidFill>
                <a:latin typeface="Arial" charset="0"/>
              </a:rPr>
            </a:br>
            <a:r>
              <a:rPr lang="en-GB" altLang="de-DE" dirty="0" smtClean="0">
                <a:solidFill>
                  <a:srgbClr val="004282"/>
                </a:solidFill>
                <a:latin typeface="Arial" charset="0"/>
              </a:rPr>
              <a:t/>
            </a:r>
            <a:br>
              <a:rPr lang="en-GB" altLang="de-DE" dirty="0" smtClean="0">
                <a:solidFill>
                  <a:srgbClr val="004282"/>
                </a:solidFill>
                <a:latin typeface="Arial" charset="0"/>
              </a:rPr>
            </a:br>
            <a:r>
              <a:rPr lang="en-GB" altLang="de-DE" sz="2400" dirty="0" smtClean="0">
                <a:solidFill>
                  <a:srgbClr val="004282"/>
                </a:solidFill>
                <a:latin typeface="Arial" charset="0"/>
              </a:rPr>
              <a:t>VET Conference: WBL – a road to opportunities</a:t>
            </a:r>
            <a:br>
              <a:rPr lang="en-GB" altLang="de-DE" sz="2400" dirty="0" smtClean="0">
                <a:solidFill>
                  <a:srgbClr val="004282"/>
                </a:solidFill>
                <a:latin typeface="Arial" charset="0"/>
              </a:rPr>
            </a:br>
            <a:r>
              <a:rPr lang="en-GB" altLang="de-DE" sz="2400" dirty="0" smtClean="0">
                <a:latin typeface="Arial" charset="0"/>
              </a:rPr>
              <a:t>Belgrade, 12</a:t>
            </a:r>
            <a:r>
              <a:rPr lang="en-GB" altLang="de-DE" sz="2400" baseline="30000" dirty="0" smtClean="0">
                <a:latin typeface="Arial" charset="0"/>
              </a:rPr>
              <a:t>th</a:t>
            </a:r>
            <a:r>
              <a:rPr lang="en-GB" altLang="de-DE" sz="2400" dirty="0" smtClean="0">
                <a:latin typeface="Arial" charset="0"/>
              </a:rPr>
              <a:t> June 2018</a:t>
            </a:r>
            <a:endParaRPr lang="de-DE" altLang="de-DE" sz="4000" dirty="0" smtClean="0">
              <a:solidFill>
                <a:srgbClr val="004282"/>
              </a:solidFill>
              <a:latin typeface="Arial" charset="0"/>
            </a:endParaRPr>
          </a:p>
        </p:txBody>
      </p:sp>
      <p:sp>
        <p:nvSpPr>
          <p:cNvPr id="3" name="Untertitel 2"/>
          <p:cNvSpPr txBox="1">
            <a:spLocks/>
          </p:cNvSpPr>
          <p:nvPr/>
        </p:nvSpPr>
        <p:spPr bwMode="auto">
          <a:xfrm>
            <a:off x="686180" y="4221088"/>
            <a:ext cx="7768952" cy="1536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2pPr>
            <a:lvl3pPr marL="1200150" indent="-2857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Symbol" panose="05050102010706020507" pitchFamily="18" charset="2"/>
              <a:buChar char="-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1B3B4"/>
              </a:buClr>
              <a:buChar char="»"/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1B3B4"/>
              </a:buClr>
              <a:buChar char="»"/>
              <a:defRPr sz="1400">
                <a:solidFill>
                  <a:srgbClr val="00428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1B3B4"/>
              </a:buClr>
              <a:buChar char="»"/>
              <a:defRPr sz="1400">
                <a:solidFill>
                  <a:srgbClr val="00428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1B3B4"/>
              </a:buClr>
              <a:buChar char="»"/>
              <a:defRPr sz="1400">
                <a:solidFill>
                  <a:srgbClr val="00428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1B3B4"/>
              </a:buClr>
              <a:buChar char="»"/>
              <a:defRPr sz="1400">
                <a:solidFill>
                  <a:srgbClr val="004282"/>
                </a:solidFill>
                <a:latin typeface="+mn-lt"/>
              </a:defRPr>
            </a:lvl9pPr>
          </a:lstStyle>
          <a:p>
            <a:r>
              <a:rPr lang="de-DE" sz="2000" kern="0" dirty="0" smtClean="0"/>
              <a:t>© ibw 2018</a:t>
            </a:r>
          </a:p>
          <a:p>
            <a:r>
              <a:rPr lang="de-DE" sz="2000" kern="0" dirty="0" smtClean="0"/>
              <a:t>Kurt Schmid</a:t>
            </a:r>
          </a:p>
          <a:p>
            <a:r>
              <a:rPr lang="de-DE" sz="2000" kern="0" dirty="0" smtClean="0">
                <a:hlinkClick r:id="rId2"/>
              </a:rPr>
              <a:t>schmid@ibw.at</a:t>
            </a:r>
            <a:endParaRPr lang="de-DE" sz="2000" kern="0" dirty="0" smtClean="0"/>
          </a:p>
          <a:p>
            <a:endParaRPr lang="de-DE" sz="2000" kern="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de-DE" dirty="0" smtClean="0">
                <a:solidFill>
                  <a:srgbClr val="004282"/>
                </a:solidFill>
                <a:latin typeface="Arial" charset="0"/>
              </a:rPr>
              <a:t>Permeability</a:t>
            </a:r>
            <a:endParaRPr lang="en-GB" altLang="de-DE" sz="2000" dirty="0" smtClean="0">
              <a:solidFill>
                <a:srgbClr val="004282"/>
              </a:solidFill>
              <a:latin typeface="Arial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0"/>
          </p:nvPr>
        </p:nvSpPr>
        <p:spPr>
          <a:xfrm>
            <a:off x="467544" y="1268760"/>
            <a:ext cx="8496944" cy="4824536"/>
          </a:xfrm>
        </p:spPr>
        <p:txBody>
          <a:bodyPr/>
          <a:lstStyle/>
          <a:p>
            <a:pPr>
              <a:buClr>
                <a:srgbClr val="004282"/>
              </a:buClr>
              <a:buFont typeface="Wingdings" panose="05000000000000000000" pitchFamily="2" charset="2"/>
              <a:buChar char="§"/>
            </a:pPr>
            <a:r>
              <a:rPr lang="en-GB" sz="2000" dirty="0" smtClean="0">
                <a:latin typeface="Arial" charset="0"/>
              </a:rPr>
              <a:t>vertical  versus horizontal</a:t>
            </a:r>
          </a:p>
          <a:p>
            <a:pPr>
              <a:buClr>
                <a:srgbClr val="004282"/>
              </a:buClr>
              <a:buFont typeface="Wingdings" panose="05000000000000000000" pitchFamily="2" charset="2"/>
              <a:buChar char="§"/>
            </a:pPr>
            <a:r>
              <a:rPr lang="en-GB" sz="2000" dirty="0">
                <a:latin typeface="Arial" charset="0"/>
              </a:rPr>
              <a:t>a</a:t>
            </a:r>
            <a:r>
              <a:rPr lang="en-GB" sz="2000" dirty="0" smtClean="0">
                <a:latin typeface="Arial" charset="0"/>
              </a:rPr>
              <a:t>ccess   and   continuation / career   =&gt;   IVET &amp; CVET</a:t>
            </a:r>
          </a:p>
          <a:p>
            <a:pPr lvl="1">
              <a:buClr>
                <a:srgbClr val="004282"/>
              </a:buClr>
            </a:pPr>
            <a:r>
              <a:rPr lang="en-GB" sz="1600" dirty="0" smtClean="0"/>
              <a:t>general education versus IVET  /  second chance options</a:t>
            </a:r>
          </a:p>
          <a:p>
            <a:pPr lvl="1">
              <a:buClr>
                <a:srgbClr val="004282"/>
              </a:buClr>
            </a:pPr>
            <a:r>
              <a:rPr lang="en-GB" sz="1600" dirty="0" smtClean="0"/>
              <a:t>educational pathways (Higher Education)  &amp;  employment careers</a:t>
            </a:r>
          </a:p>
          <a:p>
            <a:pPr marL="0" indent="0">
              <a:buClr>
                <a:srgbClr val="004282"/>
              </a:buClr>
            </a:pPr>
            <a:endParaRPr lang="de-AT" sz="1100" i="1" dirty="0" smtClean="0"/>
          </a:p>
          <a:p>
            <a:pPr>
              <a:buClr>
                <a:srgbClr val="004282"/>
              </a:buClr>
              <a:buFont typeface="Wingdings" panose="05000000000000000000" pitchFamily="2" charset="2"/>
              <a:buChar char="§"/>
            </a:pPr>
            <a:r>
              <a:rPr lang="en-GB" sz="2000" i="1" dirty="0" smtClean="0"/>
              <a:t>Goals – permeability to …</a:t>
            </a:r>
          </a:p>
          <a:p>
            <a:pPr marL="0" indent="0">
              <a:buClr>
                <a:srgbClr val="004282"/>
              </a:buClr>
            </a:pPr>
            <a:r>
              <a:rPr lang="en-GB" sz="2000" i="1" dirty="0" smtClean="0"/>
              <a:t>	… foster equal opportunities</a:t>
            </a:r>
          </a:p>
          <a:p>
            <a:pPr marL="0" indent="0">
              <a:buClr>
                <a:srgbClr val="004282"/>
              </a:buClr>
            </a:pPr>
            <a:r>
              <a:rPr lang="en-GB" sz="2000" i="1" dirty="0" smtClean="0"/>
              <a:t>	</a:t>
            </a:r>
            <a:r>
              <a:rPr lang="en-GB" sz="2000" i="1" dirty="0"/>
              <a:t>… give second chance </a:t>
            </a:r>
            <a:r>
              <a:rPr lang="en-GB" sz="2000" i="1" dirty="0" smtClean="0"/>
              <a:t>options</a:t>
            </a:r>
          </a:p>
          <a:p>
            <a:pPr marL="0" indent="0">
              <a:buClr>
                <a:srgbClr val="004282"/>
              </a:buClr>
            </a:pPr>
            <a:r>
              <a:rPr lang="en-GB" sz="2000" i="1" dirty="0"/>
              <a:t>	</a:t>
            </a:r>
            <a:r>
              <a:rPr lang="en-GB" sz="2000" i="1" dirty="0" smtClean="0"/>
              <a:t>… foster attractiveness of IVET</a:t>
            </a:r>
          </a:p>
          <a:p>
            <a:pPr marL="0" indent="0">
              <a:buClr>
                <a:srgbClr val="004282"/>
              </a:buClr>
            </a:pPr>
            <a:r>
              <a:rPr lang="en-GB" sz="2000" i="1" dirty="0" smtClean="0"/>
              <a:t>	… broaden access to HE</a:t>
            </a:r>
          </a:p>
          <a:p>
            <a:pPr marL="0" indent="0">
              <a:buClr>
                <a:srgbClr val="004282"/>
              </a:buClr>
            </a:pPr>
            <a:r>
              <a:rPr lang="en-GB" sz="2000" i="1" dirty="0" smtClean="0"/>
              <a:t>	… foster upward skilling of workforce</a:t>
            </a:r>
          </a:p>
          <a:p>
            <a:pPr marL="0" indent="0">
              <a:spcBef>
                <a:spcPts val="0"/>
              </a:spcBef>
              <a:buClr>
                <a:srgbClr val="004282"/>
              </a:buClr>
            </a:pPr>
            <a:r>
              <a:rPr lang="en-GB" sz="2000" i="1" dirty="0" smtClean="0"/>
              <a:t>		</a:t>
            </a:r>
            <a:r>
              <a:rPr lang="en-GB" sz="1600" dirty="0" smtClean="0"/>
              <a:t>accreditation of non-formal and/or informal competencies</a:t>
            </a:r>
          </a:p>
          <a:p>
            <a:pPr marL="0" indent="0">
              <a:buClr>
                <a:srgbClr val="004282"/>
              </a:buClr>
            </a:pPr>
            <a:r>
              <a:rPr lang="en-GB" sz="2000" i="1" dirty="0" smtClean="0"/>
              <a:t>	… raise transparency of education system</a:t>
            </a:r>
            <a:endParaRPr lang="en-GB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de-DE" dirty="0" smtClean="0">
                <a:solidFill>
                  <a:srgbClr val="004282"/>
                </a:solidFill>
                <a:latin typeface="Arial" charset="0"/>
              </a:rPr>
              <a:t>3 </a:t>
            </a:r>
            <a:r>
              <a:rPr lang="en-GB" altLang="de-DE" dirty="0" smtClean="0">
                <a:solidFill>
                  <a:srgbClr val="004282"/>
                </a:solidFill>
                <a:latin typeface="Arial" charset="0"/>
              </a:rPr>
              <a:t>examples in brief</a:t>
            </a:r>
            <a:endParaRPr lang="en-GB" altLang="de-DE" sz="2000" dirty="0" smtClean="0">
              <a:solidFill>
                <a:srgbClr val="004282"/>
              </a:solidFill>
              <a:latin typeface="Arial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0"/>
          </p:nvPr>
        </p:nvSpPr>
        <p:spPr>
          <a:xfrm>
            <a:off x="467544" y="1484784"/>
            <a:ext cx="8496944" cy="4176464"/>
          </a:xfrm>
        </p:spPr>
        <p:txBody>
          <a:bodyPr/>
          <a:lstStyle/>
          <a:p>
            <a:pPr>
              <a:buClr>
                <a:srgbClr val="004282"/>
              </a:buClr>
              <a:buFont typeface="Wingdings" panose="05000000000000000000" pitchFamily="2" charset="2"/>
              <a:buChar char="§"/>
            </a:pPr>
            <a:r>
              <a:rPr lang="en-GB" sz="2000" dirty="0" smtClean="0">
                <a:latin typeface="Arial" charset="0"/>
              </a:rPr>
              <a:t>AUSTRIA’s VET colleges &amp; its </a:t>
            </a:r>
            <a:r>
              <a:rPr lang="en-GB" sz="2000" dirty="0" err="1" smtClean="0">
                <a:latin typeface="Arial" charset="0"/>
              </a:rPr>
              <a:t>Berufsreifeprüfung</a:t>
            </a:r>
            <a:endParaRPr lang="en-GB" sz="2000" dirty="0" smtClean="0">
              <a:latin typeface="Arial" charset="0"/>
            </a:endParaRPr>
          </a:p>
          <a:p>
            <a:pPr marL="0" indent="0">
              <a:spcAft>
                <a:spcPts val="600"/>
              </a:spcAft>
              <a:buClr>
                <a:srgbClr val="004282"/>
              </a:buClr>
            </a:pPr>
            <a:r>
              <a:rPr lang="en-GB" sz="2000" dirty="0" smtClean="0">
                <a:latin typeface="Arial" charset="0"/>
              </a:rPr>
              <a:t>	</a:t>
            </a:r>
            <a:r>
              <a:rPr lang="en-GB" sz="1600" u="sng" dirty="0" smtClean="0"/>
              <a:t>VET Colleges:</a:t>
            </a:r>
            <a:r>
              <a:rPr lang="en-GB" sz="1600" dirty="0" smtClean="0"/>
              <a:t> give access to general HE (like gymnasia / </a:t>
            </a:r>
            <a:r>
              <a:rPr lang="en-GB" sz="1600" dirty="0" err="1" smtClean="0"/>
              <a:t>Maturita</a:t>
            </a:r>
            <a:r>
              <a:rPr lang="en-GB" sz="1600" dirty="0" smtClean="0"/>
              <a:t>)</a:t>
            </a:r>
          </a:p>
          <a:p>
            <a:pPr marL="0" indent="0">
              <a:spcAft>
                <a:spcPts val="600"/>
              </a:spcAft>
              <a:buClr>
                <a:srgbClr val="004282"/>
              </a:buClr>
            </a:pPr>
            <a:r>
              <a:rPr lang="en-GB" sz="1600" dirty="0" smtClean="0"/>
              <a:t>	</a:t>
            </a:r>
            <a:r>
              <a:rPr lang="en-GB" sz="1600" u="sng" dirty="0" err="1" smtClean="0"/>
              <a:t>Berufsreifeprüfung</a:t>
            </a:r>
            <a:r>
              <a:rPr lang="en-GB" sz="1600" u="sng" dirty="0" smtClean="0"/>
              <a:t> (BRP)</a:t>
            </a:r>
            <a:r>
              <a:rPr lang="en-GB" sz="1600" dirty="0" smtClean="0"/>
              <a:t>: since 1997 for apprenticeship or VET school graduates; 	external exam that gives general access </a:t>
            </a:r>
            <a:r>
              <a:rPr lang="en-GB" sz="1600" dirty="0"/>
              <a:t>to HE (“HE entrance </a:t>
            </a:r>
            <a:r>
              <a:rPr lang="en-GB" sz="1600" dirty="0" smtClean="0"/>
              <a:t>examination”)</a:t>
            </a:r>
          </a:p>
          <a:p>
            <a:pPr marL="0" indent="0">
              <a:spcAft>
                <a:spcPts val="600"/>
              </a:spcAft>
              <a:buClr>
                <a:srgbClr val="004282"/>
              </a:buClr>
            </a:pPr>
            <a:r>
              <a:rPr lang="en-GB" sz="1600" dirty="0" smtClean="0"/>
              <a:t>	</a:t>
            </a:r>
            <a:r>
              <a:rPr lang="en-GB" sz="1600" u="sng" dirty="0" smtClean="0"/>
              <a:t>subject-</a:t>
            </a:r>
            <a:r>
              <a:rPr lang="en-GB" sz="1600" u="sng" dirty="0" err="1" smtClean="0"/>
              <a:t>specifivc</a:t>
            </a:r>
            <a:r>
              <a:rPr lang="en-GB" sz="1600" u="sng" dirty="0" smtClean="0"/>
              <a:t> access</a:t>
            </a:r>
            <a:r>
              <a:rPr lang="en-GB" sz="1600" dirty="0" smtClean="0"/>
              <a:t> to universities of applied science</a:t>
            </a:r>
          </a:p>
          <a:p>
            <a:pPr marL="0" indent="0">
              <a:buClr>
                <a:srgbClr val="004282"/>
              </a:buClr>
            </a:pPr>
            <a:endParaRPr lang="en-GB" sz="2000" dirty="0" smtClean="0">
              <a:latin typeface="Arial" charset="0"/>
            </a:endParaRPr>
          </a:p>
          <a:p>
            <a:pPr>
              <a:buClr>
                <a:srgbClr val="004282"/>
              </a:buClr>
              <a:buFont typeface="Wingdings" panose="05000000000000000000" pitchFamily="2" charset="2"/>
              <a:buChar char="§"/>
            </a:pPr>
            <a:r>
              <a:rPr lang="en-GB" sz="2000" dirty="0" smtClean="0"/>
              <a:t>SWISS </a:t>
            </a:r>
            <a:r>
              <a:rPr lang="en-GB" sz="2000" dirty="0" smtClean="0"/>
              <a:t>tertiary B as integral part of the HE-system</a:t>
            </a:r>
          </a:p>
          <a:p>
            <a:pPr marL="0" indent="0">
              <a:buClr>
                <a:srgbClr val="004282"/>
              </a:buClr>
            </a:pPr>
            <a:r>
              <a:rPr lang="en-GB" sz="1600" dirty="0" smtClean="0"/>
              <a:t>	</a:t>
            </a:r>
            <a:r>
              <a:rPr lang="en-GB" sz="1600" dirty="0"/>
              <a:t>Higher VET is organised as a specific sector within the </a:t>
            </a:r>
            <a:r>
              <a:rPr lang="en-GB" sz="1600" dirty="0" smtClean="0"/>
              <a:t>HE-system</a:t>
            </a:r>
          </a:p>
          <a:p>
            <a:pPr marL="0" indent="0">
              <a:buClr>
                <a:srgbClr val="004282"/>
              </a:buClr>
            </a:pPr>
            <a:r>
              <a:rPr lang="en-GB" sz="1600" dirty="0"/>
              <a:t>	</a:t>
            </a:r>
            <a:r>
              <a:rPr lang="en-GB" sz="1600" dirty="0" smtClean="0"/>
              <a:t>IVET graduates have preferential access to Higher </a:t>
            </a:r>
            <a:r>
              <a:rPr lang="en-GB" sz="1600" dirty="0" smtClean="0"/>
              <a:t>VET</a:t>
            </a:r>
          </a:p>
          <a:p>
            <a:pPr marL="0" indent="0">
              <a:buClr>
                <a:srgbClr val="004282"/>
              </a:buClr>
            </a:pPr>
            <a:endParaRPr lang="de-AT" sz="1600" dirty="0"/>
          </a:p>
          <a:p>
            <a:pPr>
              <a:buClr>
                <a:srgbClr val="004282"/>
              </a:buClr>
              <a:buFont typeface="Wingdings" panose="05000000000000000000" pitchFamily="2" charset="2"/>
              <a:buChar char="§"/>
            </a:pPr>
            <a:r>
              <a:rPr lang="en-GB" sz="2000" dirty="0" smtClean="0"/>
              <a:t>AUSTRIA: nexus between occupation &amp; formal qualification</a:t>
            </a:r>
            <a:endParaRPr lang="en-GB" sz="1600" dirty="0"/>
          </a:p>
          <a:p>
            <a:pPr marL="0" indent="0">
              <a:buClr>
                <a:srgbClr val="004282"/>
              </a:buClr>
            </a:pPr>
            <a:endParaRPr lang="en-GB" sz="1600" dirty="0" smtClean="0"/>
          </a:p>
        </p:txBody>
      </p:sp>
      <p:sp>
        <p:nvSpPr>
          <p:cNvPr id="2" name="Interaktive Schaltfläche: Nächste(r) oder Weiter 1">
            <a:hlinkClick r:id="" action="ppaction://hlinkshowjump?jump=nextslide" highlightClick="1"/>
          </p:cNvPr>
          <p:cNvSpPr/>
          <p:nvPr/>
        </p:nvSpPr>
        <p:spPr bwMode="auto">
          <a:xfrm>
            <a:off x="7236296" y="2996952"/>
            <a:ext cx="432048" cy="216024"/>
          </a:xfrm>
          <a:prstGeom prst="actionButtonForwardNex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smtClean="0">
              <a:ln>
                <a:noFill/>
              </a:ln>
              <a:solidFill>
                <a:srgbClr val="004282"/>
              </a:solidFill>
              <a:effectLst/>
              <a:latin typeface="Arial" charset="0"/>
            </a:endParaRPr>
          </a:p>
        </p:txBody>
      </p:sp>
      <p:sp>
        <p:nvSpPr>
          <p:cNvPr id="5" name="Interaktive Schaltfläche: Nächste(r) oder Weiter 4">
            <a:hlinkClick r:id="rId2" action="ppaction://hlinksldjump" highlightClick="1"/>
          </p:cNvPr>
          <p:cNvSpPr/>
          <p:nvPr/>
        </p:nvSpPr>
        <p:spPr bwMode="auto">
          <a:xfrm>
            <a:off x="7740352" y="5013176"/>
            <a:ext cx="432048" cy="216024"/>
          </a:xfrm>
          <a:prstGeom prst="actionButtonForwardNex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smtClean="0">
              <a:ln>
                <a:noFill/>
              </a:ln>
              <a:solidFill>
                <a:srgbClr val="004282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2788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uiExpand="1" build="p"/>
      <p:bldP spid="2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3851921" y="404664"/>
            <a:ext cx="3888431" cy="47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GB" altLang="de-DE" sz="1800" b="1" dirty="0">
                <a:solidFill>
                  <a:srgbClr val="1E4D85"/>
                </a:solidFill>
              </a:rPr>
              <a:t>Austria’s Educational </a:t>
            </a:r>
            <a:r>
              <a:rPr lang="en-GB" altLang="de-DE" sz="1800" b="1" dirty="0" smtClean="0">
                <a:solidFill>
                  <a:srgbClr val="1E4D85"/>
                </a:solidFill>
              </a:rPr>
              <a:t>System</a:t>
            </a:r>
            <a:br>
              <a:rPr lang="en-GB" altLang="de-DE" sz="1800" b="1" dirty="0" smtClean="0">
                <a:solidFill>
                  <a:srgbClr val="1E4D85"/>
                </a:solidFill>
              </a:rPr>
            </a:br>
            <a:r>
              <a:rPr lang="en-GB" altLang="de-DE" sz="1800" b="1" dirty="0" smtClean="0">
                <a:solidFill>
                  <a:srgbClr val="1E4D85"/>
                </a:solidFill>
              </a:rPr>
              <a:t>(</a:t>
            </a:r>
            <a:r>
              <a:rPr lang="en-GB" altLang="de-DE" sz="1800" b="1" dirty="0">
                <a:solidFill>
                  <a:srgbClr val="1E4D85"/>
                </a:solidFill>
              </a:rPr>
              <a:t>simplified version)</a:t>
            </a:r>
          </a:p>
        </p:txBody>
      </p:sp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3986106"/>
            <a:ext cx="6691348" cy="2755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065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02959"/>
            <a:ext cx="2721524" cy="1102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066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787" y="2902959"/>
            <a:ext cx="3981074" cy="1102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067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72" y="1339263"/>
            <a:ext cx="3823627" cy="1585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068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19889"/>
            <a:ext cx="1372009" cy="404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069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420888"/>
            <a:ext cx="1680104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Interaktive Schaltfläche: Nächste(r) oder Weiter 11">
            <a:hlinkClick r:id="" action="ppaction://hlinkshowjump?jump=previousslide" highlightClick="1"/>
          </p:cNvPr>
          <p:cNvSpPr/>
          <p:nvPr/>
        </p:nvSpPr>
        <p:spPr bwMode="auto">
          <a:xfrm>
            <a:off x="8460432" y="6453336"/>
            <a:ext cx="432048" cy="216024"/>
          </a:xfrm>
          <a:prstGeom prst="actionButtonForwardNex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smtClean="0">
              <a:ln>
                <a:noFill/>
              </a:ln>
              <a:solidFill>
                <a:srgbClr val="004282"/>
              </a:solidFill>
              <a:effectLst/>
              <a:latin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601" y="2420888"/>
            <a:ext cx="1466850" cy="77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30298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 build="allAtOnce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3" name="Titel 1"/>
          <p:cNvSpPr txBox="1">
            <a:spLocks/>
          </p:cNvSpPr>
          <p:nvPr/>
        </p:nvSpPr>
        <p:spPr bwMode="auto">
          <a:xfrm>
            <a:off x="241598" y="-99392"/>
            <a:ext cx="8722889" cy="1037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lr>
                <a:srgbClr val="ED1C24"/>
              </a:buClr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908050" indent="-436563" eaLnBrk="0" hangingPunct="0">
              <a:spcBef>
                <a:spcPct val="20000"/>
              </a:spcBef>
              <a:buClr>
                <a:srgbClr val="4C5D68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304925" indent="-395288" eaLnBrk="0" hangingPunct="0">
              <a:spcBef>
                <a:spcPct val="20000"/>
              </a:spcBef>
              <a:buClr>
                <a:schemeClr val="tx1"/>
              </a:buClr>
              <a:buFont typeface="Times New Roman" panose="02020603050405020304" pitchFamily="18" charset="0"/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93863" indent="-387350" eaLnBrk="0" hangingPunct="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93913" indent="-398463" eaLnBrk="0" hangingPunct="0">
              <a:spcBef>
                <a:spcPct val="25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51113" indent="-398463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3008313" indent="-398463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65513" indent="-398463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922713" indent="-398463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GB" altLang="de-DE" sz="1800" b="1" dirty="0">
                <a:solidFill>
                  <a:srgbClr val="1E4D85"/>
                </a:solidFill>
                <a:latin typeface="Arial"/>
              </a:rPr>
              <a:t>Austria‘s occupation structure (ISCO) </a:t>
            </a:r>
            <a:r>
              <a:rPr lang="en-GB" altLang="de-DE" sz="1800" b="1" dirty="0" smtClean="0">
                <a:solidFill>
                  <a:srgbClr val="1E4D85"/>
                </a:solidFill>
                <a:latin typeface="Arial"/>
              </a:rPr>
              <a:t/>
            </a:r>
            <a:br>
              <a:rPr lang="en-GB" altLang="de-DE" sz="1800" b="1" dirty="0" smtClean="0">
                <a:solidFill>
                  <a:srgbClr val="1E4D85"/>
                </a:solidFill>
                <a:latin typeface="Arial"/>
              </a:rPr>
            </a:br>
            <a:r>
              <a:rPr lang="en-GB" altLang="de-DE" sz="1800" b="1" dirty="0" smtClean="0">
                <a:solidFill>
                  <a:srgbClr val="1E4D85"/>
                </a:solidFill>
                <a:latin typeface="Arial"/>
              </a:rPr>
              <a:t>and </a:t>
            </a:r>
            <a:r>
              <a:rPr lang="en-GB" altLang="de-DE" sz="1800" b="1" dirty="0">
                <a:solidFill>
                  <a:srgbClr val="1E4D85"/>
                </a:solidFill>
                <a:latin typeface="Arial"/>
              </a:rPr>
              <a:t>the share of different qualifications within each job category </a:t>
            </a:r>
          </a:p>
        </p:txBody>
      </p:sp>
      <p:sp>
        <p:nvSpPr>
          <p:cNvPr id="28684" name="Textfeld 54"/>
          <p:cNvSpPr txBox="1">
            <a:spLocks noChangeArrowheads="1"/>
          </p:cNvSpPr>
          <p:nvPr/>
        </p:nvSpPr>
        <p:spPr bwMode="auto">
          <a:xfrm>
            <a:off x="251520" y="676964"/>
            <a:ext cx="172819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de-DE" sz="900" dirty="0" smtClean="0">
                <a:solidFill>
                  <a:srgbClr val="1E4D85"/>
                </a:solidFill>
                <a:cs typeface="Times New Roman" panose="02020603050405020304" pitchFamily="18" charset="0"/>
              </a:rPr>
              <a:t>Source: LFS 2013</a:t>
            </a:r>
            <a:endParaRPr lang="en-GB" altLang="de-DE" sz="900" dirty="0">
              <a:solidFill>
                <a:srgbClr val="1E4D85"/>
              </a:solidFill>
              <a:cs typeface="Times New Roman" panose="02020603050405020304" pitchFamily="18" charset="0"/>
            </a:endParaRPr>
          </a:p>
        </p:txBody>
      </p:sp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90021"/>
            <a:ext cx="1724316" cy="5207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416" y="969001"/>
            <a:ext cx="4067944" cy="1091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Pfeil nach rechts 5"/>
          <p:cNvSpPr/>
          <p:nvPr/>
        </p:nvSpPr>
        <p:spPr>
          <a:xfrm>
            <a:off x="2843808" y="1390021"/>
            <a:ext cx="504056" cy="19691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solidFill>
                <a:srgbClr val="FFFFFF"/>
              </a:solidFill>
            </a:endParaRPr>
          </a:p>
        </p:txBody>
      </p:sp>
      <p:sp>
        <p:nvSpPr>
          <p:cNvPr id="34" name="Pfeil nach rechts 33"/>
          <p:cNvSpPr/>
          <p:nvPr/>
        </p:nvSpPr>
        <p:spPr>
          <a:xfrm>
            <a:off x="2843808" y="1910793"/>
            <a:ext cx="504056" cy="19691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solidFill>
                <a:srgbClr val="FFFFFF"/>
              </a:solidFill>
            </a:endParaRPr>
          </a:p>
        </p:txBody>
      </p:sp>
      <p:sp>
        <p:nvSpPr>
          <p:cNvPr id="35" name="Pfeil nach rechts 34"/>
          <p:cNvSpPr/>
          <p:nvPr/>
        </p:nvSpPr>
        <p:spPr>
          <a:xfrm>
            <a:off x="2843808" y="2927289"/>
            <a:ext cx="504056" cy="19691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solidFill>
                <a:srgbClr val="FFFFFF"/>
              </a:solidFill>
            </a:endParaRPr>
          </a:p>
        </p:txBody>
      </p:sp>
      <p:sp>
        <p:nvSpPr>
          <p:cNvPr id="36" name="Pfeil nach rechts 35"/>
          <p:cNvSpPr/>
          <p:nvPr/>
        </p:nvSpPr>
        <p:spPr>
          <a:xfrm>
            <a:off x="2843808" y="4591857"/>
            <a:ext cx="504056" cy="19691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solidFill>
                <a:srgbClr val="FFFFFF"/>
              </a:solidFill>
            </a:endParaRPr>
          </a:p>
        </p:txBody>
      </p:sp>
      <p:sp>
        <p:nvSpPr>
          <p:cNvPr id="37" name="Pfeil nach rechts 36"/>
          <p:cNvSpPr/>
          <p:nvPr/>
        </p:nvSpPr>
        <p:spPr>
          <a:xfrm>
            <a:off x="2843808" y="6237312"/>
            <a:ext cx="504056" cy="19691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solidFill>
                <a:srgbClr val="FFFFFF"/>
              </a:solidFill>
            </a:endParaRPr>
          </a:p>
        </p:txBody>
      </p:sp>
      <p:pic>
        <p:nvPicPr>
          <p:cNvPr id="4301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416" y="969001"/>
            <a:ext cx="4082644" cy="1668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17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280" y="2481146"/>
            <a:ext cx="4069080" cy="1091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18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149080"/>
            <a:ext cx="4069080" cy="1091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19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5805264"/>
            <a:ext cx="4069080" cy="1091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345" y="813539"/>
            <a:ext cx="5453954" cy="310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537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Lessons learned - discussion</a:t>
            </a:r>
            <a:endParaRPr lang="en-GB" sz="2000" dirty="0"/>
          </a:p>
        </p:txBody>
      </p:sp>
      <p:sp>
        <p:nvSpPr>
          <p:cNvPr id="14338" name="Rectangle 3"/>
          <p:cNvSpPr>
            <a:spLocks noGrp="1" noChangeArrowheads="1"/>
          </p:cNvSpPr>
          <p:nvPr>
            <p:ph idx="10"/>
          </p:nvPr>
        </p:nvSpPr>
        <p:spPr>
          <a:xfrm>
            <a:off x="467544" y="1556792"/>
            <a:ext cx="8208000" cy="2448272"/>
          </a:xfrm>
        </p:spPr>
        <p:txBody>
          <a:bodyPr/>
          <a:lstStyle/>
          <a:p>
            <a:pPr>
              <a:buClr>
                <a:srgbClr val="004282"/>
              </a:buClr>
            </a:pPr>
            <a:r>
              <a:rPr lang="en-GB" altLang="de-DE" sz="2200" dirty="0" smtClean="0"/>
              <a:t>GOALS envisaged: </a:t>
            </a:r>
            <a:r>
              <a:rPr lang="en-GB" altLang="de-DE" sz="2200" b="1" u="sng" dirty="0" smtClean="0"/>
              <a:t>Why</a:t>
            </a:r>
            <a:r>
              <a:rPr lang="en-GB" altLang="de-DE" sz="2200" dirty="0" smtClean="0"/>
              <a:t> fostering permeability in Serbia? </a:t>
            </a:r>
          </a:p>
          <a:p>
            <a:pPr>
              <a:buClr>
                <a:srgbClr val="004282"/>
              </a:buClr>
            </a:pPr>
            <a:endParaRPr lang="de-AT" altLang="de-DE" sz="2200" dirty="0" smtClean="0"/>
          </a:p>
          <a:p>
            <a:pPr>
              <a:buClr>
                <a:srgbClr val="004282"/>
              </a:buClr>
            </a:pPr>
            <a:endParaRPr lang="en-GB" altLang="de-DE" sz="2200" dirty="0" smtClean="0"/>
          </a:p>
          <a:p>
            <a:pPr>
              <a:buClr>
                <a:srgbClr val="004282"/>
              </a:buClr>
            </a:pPr>
            <a:endParaRPr lang="de-AT" altLang="de-DE" sz="2200" dirty="0" smtClean="0"/>
          </a:p>
          <a:p>
            <a:pPr>
              <a:buClr>
                <a:srgbClr val="004282"/>
              </a:buClr>
            </a:pPr>
            <a:r>
              <a:rPr lang="en-GB" altLang="de-DE" sz="2200" dirty="0" smtClean="0"/>
              <a:t>WAYS/OPTIONS</a:t>
            </a:r>
            <a:r>
              <a:rPr lang="en-GB" altLang="de-DE" sz="2200" dirty="0" smtClean="0"/>
              <a:t>: </a:t>
            </a:r>
            <a:r>
              <a:rPr lang="en-GB" altLang="de-DE" sz="2200" b="1" u="sng" dirty="0" smtClean="0"/>
              <a:t>How</a:t>
            </a:r>
            <a:r>
              <a:rPr lang="en-GB" altLang="de-DE" sz="2200" dirty="0" smtClean="0"/>
              <a:t> to foster permeability in Serbian IVET</a:t>
            </a:r>
            <a:r>
              <a:rPr lang="en-GB" altLang="de-DE" sz="2200" dirty="0" smtClean="0"/>
              <a:t>?</a:t>
            </a:r>
          </a:p>
          <a:p>
            <a:pPr>
              <a:buClr>
                <a:srgbClr val="004282"/>
              </a:buClr>
            </a:pPr>
            <a:endParaRPr lang="de-AT" altLang="de-DE" sz="2200" dirty="0"/>
          </a:p>
          <a:p>
            <a:pPr>
              <a:buClr>
                <a:srgbClr val="004282"/>
              </a:buClr>
            </a:pPr>
            <a:endParaRPr lang="de-AT" altLang="de-DE" sz="2200" dirty="0" smtClean="0"/>
          </a:p>
          <a:p>
            <a:pPr>
              <a:buClr>
                <a:srgbClr val="004282"/>
              </a:buClr>
            </a:pPr>
            <a:r>
              <a:rPr lang="en-GB" altLang="de-DE" sz="2200" dirty="0" smtClean="0"/>
              <a:t>Role of companies?</a:t>
            </a:r>
            <a:endParaRPr lang="en-GB" altLang="de-DE" sz="22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IVET &amp; youth unemployment</a:t>
            </a:r>
            <a:endParaRPr lang="en-GB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7909768" cy="4714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539552" y="5911744"/>
            <a:ext cx="496855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 smtClean="0">
                <a:latin typeface="+mn-lt"/>
              </a:rPr>
              <a:t>Source: OECD &amp; </a:t>
            </a:r>
            <a:r>
              <a:rPr lang="de-AT" sz="900" dirty="0" err="1" smtClean="0">
                <a:latin typeface="+mn-lt"/>
              </a:rPr>
              <a:t>Eurostat</a:t>
            </a:r>
            <a:r>
              <a:rPr lang="de-AT" sz="900" dirty="0" smtClean="0">
                <a:latin typeface="+mn-lt"/>
              </a:rPr>
              <a:t> </a:t>
            </a:r>
            <a:r>
              <a:rPr lang="de-AT" sz="900" dirty="0" err="1" smtClean="0">
                <a:latin typeface="+mn-lt"/>
              </a:rPr>
              <a:t>data</a:t>
            </a:r>
            <a:r>
              <a:rPr lang="de-AT" sz="900" dirty="0" smtClean="0">
                <a:latin typeface="+mn-lt"/>
              </a:rPr>
              <a:t>; </a:t>
            </a:r>
            <a:r>
              <a:rPr lang="de-AT" sz="900" dirty="0" err="1" smtClean="0">
                <a:latin typeface="+mn-lt"/>
              </a:rPr>
              <a:t>for</a:t>
            </a:r>
            <a:r>
              <a:rPr lang="de-AT" sz="900" dirty="0" smtClean="0">
                <a:latin typeface="+mn-lt"/>
              </a:rPr>
              <a:t> </a:t>
            </a:r>
            <a:r>
              <a:rPr lang="de-AT" sz="900" dirty="0" err="1" smtClean="0">
                <a:latin typeface="+mn-lt"/>
              </a:rPr>
              <a:t>Serbia</a:t>
            </a:r>
            <a:r>
              <a:rPr lang="de-AT" sz="900" dirty="0" smtClean="0">
                <a:latin typeface="+mn-lt"/>
              </a:rPr>
              <a:t>: Trading Economics</a:t>
            </a:r>
            <a:endParaRPr lang="en-GB" sz="9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378971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Standarddesign">
  <a:themeElements>
    <a:clrScheme name="IBW Johanna">
      <a:dk1>
        <a:srgbClr val="000000"/>
      </a:dk1>
      <a:lt1>
        <a:srgbClr val="FFFFFF"/>
      </a:lt1>
      <a:dk2>
        <a:srgbClr val="000000"/>
      </a:dk2>
      <a:lt2>
        <a:srgbClr val="7F7F7F"/>
      </a:lt2>
      <a:accent1>
        <a:srgbClr val="003F7D"/>
      </a:accent1>
      <a:accent2>
        <a:srgbClr val="005F67"/>
      </a:accent2>
      <a:accent3>
        <a:srgbClr val="B1C800"/>
      </a:accent3>
      <a:accent4>
        <a:srgbClr val="7F7F7F"/>
      </a:accent4>
      <a:accent5>
        <a:srgbClr val="263F58"/>
      </a:accent5>
      <a:accent6>
        <a:srgbClr val="204548"/>
      </a:accent6>
      <a:hlink>
        <a:srgbClr val="003F7D"/>
      </a:hlink>
      <a:folHlink>
        <a:srgbClr val="005AB4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2800" b="0" i="0" u="none" strike="noStrike" cap="none" normalizeH="0" baseline="0" smtClean="0">
            <a:ln>
              <a:noFill/>
            </a:ln>
            <a:solidFill>
              <a:srgbClr val="00428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2800" b="0" i="0" u="none" strike="noStrike" cap="none" normalizeH="0" baseline="0" smtClean="0">
            <a:ln>
              <a:noFill/>
            </a:ln>
            <a:solidFill>
              <a:srgbClr val="00428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133</Words>
  <Application>Microsoft Office PowerPoint</Application>
  <PresentationFormat>Bildschirmpräsentation (4:3)</PresentationFormat>
  <Paragraphs>48</Paragraphs>
  <Slides>7</Slides>
  <Notes>3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8" baseType="lpstr">
      <vt:lpstr>1_Standarddesign</vt:lpstr>
      <vt:lpstr>  WG on VET Permeability  VET Conference: WBL – a road to opportunities Belgrade, 12th June 2018</vt:lpstr>
      <vt:lpstr>Permeability</vt:lpstr>
      <vt:lpstr>3 examples in brief</vt:lpstr>
      <vt:lpstr>PowerPoint-Präsentation</vt:lpstr>
      <vt:lpstr>PowerPoint-Präsentation</vt:lpstr>
      <vt:lpstr>Lessons learned - discussion</vt:lpstr>
      <vt:lpstr>IVET &amp; youth unemployment</vt:lpstr>
    </vt:vector>
  </TitlesOfParts>
  <Company>IBW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Kein Folientitel</dc:title>
  <dc:creator>DI Johanna Bachmair</dc:creator>
  <cp:lastModifiedBy>Kurt Schmid</cp:lastModifiedBy>
  <cp:revision>178</cp:revision>
  <cp:lastPrinted>2018-05-29T08:52:58Z</cp:lastPrinted>
  <dcterms:created xsi:type="dcterms:W3CDTF">2001-05-17T12:24:42Z</dcterms:created>
  <dcterms:modified xsi:type="dcterms:W3CDTF">2018-05-29T08:53:22Z</dcterms:modified>
</cp:coreProperties>
</file>