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8" r:id="rId3"/>
    <p:sldId id="259" r:id="rId4"/>
    <p:sldId id="260" r:id="rId5"/>
    <p:sldId id="262" r:id="rId6"/>
    <p:sldId id="264" r:id="rId7"/>
    <p:sldId id="261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28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11.06.18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11.06.18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11.06.18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11.06.18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11.06.18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11.06.18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11.06.18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11.06.18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11.06.18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11.06.18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11.06.18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6269A62-6B76-42F7-8B79-7C9B80C3ABBE}" type="datetimeFigureOut">
              <a:rPr lang="en-US" smtClean="0"/>
              <a:t>11.06.18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714356"/>
            <a:ext cx="7415210" cy="1470025"/>
          </a:xfrm>
        </p:spPr>
        <p:txBody>
          <a:bodyPr>
            <a:normAutofit/>
          </a:bodyPr>
          <a:lstStyle/>
          <a:p>
            <a:pPr algn="ctr"/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 Management in Education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76" y="3143248"/>
            <a:ext cx="7286676" cy="1895476"/>
          </a:xfrm>
        </p:spPr>
        <p:txBody>
          <a:bodyPr>
            <a:normAutofit/>
          </a:bodyPr>
          <a:lstStyle/>
          <a:p>
            <a:pPr algn="ctr"/>
            <a:r>
              <a:rPr lang="de-DE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 </a:t>
            </a:r>
            <a:r>
              <a:rPr lang="de-DE" i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de-DE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i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de-DE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Business Excellence Model in VET</a:t>
            </a:r>
            <a:endParaRPr lang="x-none" i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 </a:t>
            </a:r>
            <a:r>
              <a:rPr lang="de-DE" i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de-DE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Economy </a:t>
            </a:r>
            <a:r>
              <a:rPr lang="de-DE" i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de-DE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Commerce </a:t>
            </a:r>
            <a:r>
              <a:rPr lang="de-DE" i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x-none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x-none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Bečej</a:t>
            </a:r>
            <a:endParaRPr lang="en-US" i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357686" y="6000768"/>
            <a:ext cx="4643470" cy="500066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x-none" sz="1200" b="0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Gordana Kovačev</a:t>
            </a: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1200" i="1" dirty="0" err="1" smtClean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</a:t>
            </a:r>
            <a:r>
              <a:rPr lang="de-DE" sz="1200" i="1" dirty="0" smtClean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1200" i="1" dirty="0" err="1" smtClean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de-DE" sz="1200" i="1" dirty="0" smtClean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1200" i="1" dirty="0" err="1" smtClean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de-DE" sz="1200" i="1" dirty="0" smtClean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School </a:t>
            </a:r>
            <a:r>
              <a:rPr lang="de-DE" sz="1200" i="1" dirty="0" err="1" smtClean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de-DE" sz="1200" i="1" dirty="0" smtClean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Economy </a:t>
            </a:r>
            <a:r>
              <a:rPr lang="de-DE" sz="1200" i="1" dirty="0" err="1" smtClean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de-DE" sz="1200" i="1" dirty="0" smtClean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Commerce </a:t>
            </a:r>
            <a:r>
              <a:rPr lang="de-DE" sz="1200" i="1" dirty="0" err="1" smtClean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de-DE" sz="1200" i="1" dirty="0" smtClean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x-none" sz="1200" i="1" dirty="0" smtClean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Bečej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x-none" b="1" dirty="0"/>
          </a:p>
          <a:p>
            <a:pPr>
              <a:buNone/>
            </a:pPr>
            <a:endParaRPr lang="x-none" b="1" dirty="0"/>
          </a:p>
          <a:p>
            <a:pPr algn="ctr">
              <a:buNone/>
            </a:pPr>
            <a:r>
              <a:rPr lang="de-DE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</a:t>
            </a:r>
            <a:r>
              <a:rPr lang="de-D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</a:t>
            </a:r>
            <a:r>
              <a:rPr lang="de-DE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de-D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de-D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de-D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attention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8005026" cy="1296974"/>
          </a:xfrm>
        </p:spPr>
        <p:txBody>
          <a:bodyPr>
            <a:noAutofit/>
          </a:bodyPr>
          <a:lstStyle/>
          <a:p>
            <a:pPr algn="ctr"/>
            <a:r>
              <a:rPr lang="en-GB" sz="3200" dirty="0" smtClean="0"/>
              <a:t>Preconditions fo</a:t>
            </a:r>
            <a:r>
              <a:rPr lang="en-GB" sz="3200" dirty="0" smtClean="0"/>
              <a:t>r the Implementation of the Business Excellence Model in the School of Economy and Commerce of </a:t>
            </a:r>
            <a:r>
              <a:rPr lang="en-GB" sz="3200" dirty="0" err="1" smtClean="0"/>
              <a:t>Becej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2428868"/>
            <a:ext cx="8015286" cy="4025897"/>
          </a:xfrm>
        </p:spPr>
        <p:txBody>
          <a:bodyPr>
            <a:normAutofit/>
          </a:bodyPr>
          <a:lstStyle/>
          <a:p>
            <a:pPr>
              <a:buClr>
                <a:srgbClr val="FF6600"/>
              </a:buClr>
            </a:pPr>
            <a:r>
              <a:rPr lang="en-US" sz="2400" dirty="0" smtClean="0"/>
              <a:t>In year 2002</a:t>
            </a:r>
            <a:r>
              <a:rPr lang="en-US" sz="2400" dirty="0" smtClean="0"/>
              <a:t> School of Economy and Commerce has joined the project „Reform of  Vocational Education and Training in Serbia“ </a:t>
            </a:r>
            <a:r>
              <a:rPr lang="en-US" sz="2400" dirty="0" smtClean="0"/>
              <a:t>implemented by Ministry of Education of RS </a:t>
            </a:r>
            <a:r>
              <a:rPr lang="en-US" sz="2400" dirty="0" smtClean="0"/>
              <a:t>and</a:t>
            </a:r>
            <a:r>
              <a:rPr lang="en-US" sz="2400" dirty="0" smtClean="0"/>
              <a:t> GIZ</a:t>
            </a:r>
          </a:p>
          <a:p>
            <a:pPr>
              <a:buClr>
                <a:srgbClr val="FF6600"/>
              </a:buClr>
            </a:pPr>
            <a:r>
              <a:rPr lang="en-US" sz="2400" dirty="0" smtClean="0"/>
              <a:t>Development of new profiles</a:t>
            </a:r>
          </a:p>
          <a:p>
            <a:pPr>
              <a:buClr>
                <a:srgbClr val="FF6600"/>
              </a:buClr>
            </a:pPr>
            <a:r>
              <a:rPr lang="en-US" sz="2400" dirty="0" smtClean="0"/>
              <a:t>Intensive teacher training</a:t>
            </a:r>
          </a:p>
          <a:p>
            <a:pPr>
              <a:buClr>
                <a:srgbClr val="FF6600"/>
              </a:buClr>
            </a:pPr>
            <a:r>
              <a:rPr lang="en-US" sz="2400" dirty="0" smtClean="0"/>
              <a:t>Intensive equipment of school</a:t>
            </a:r>
          </a:p>
          <a:p>
            <a:pPr>
              <a:buClr>
                <a:srgbClr val="FF6600"/>
              </a:buClr>
            </a:pPr>
            <a:r>
              <a:rPr lang="en-US" sz="2400" dirty="0" smtClean="0"/>
              <a:t>IT-implementation in classes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Regional Project Competence Centers in </a:t>
            </a:r>
            <a:r>
              <a:rPr lang="de-DE" dirty="0" err="1" smtClean="0"/>
              <a:t>Serbia</a:t>
            </a:r>
            <a:r>
              <a:rPr lang="x-none" dirty="0" smtClean="0"/>
              <a:t>- </a:t>
            </a:r>
            <a:r>
              <a:rPr lang="x-none" dirty="0"/>
              <a:t>ReCeKo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17550" lvl="2" indent="-449263">
              <a:buSzPct val="90000"/>
              <a:buFont typeface="Times New Roman" pitchFamily="18" charset="0"/>
              <a:buAutoNum type="arabicPeriod"/>
            </a:pPr>
            <a:endParaRPr lang="x-none" dirty="0"/>
          </a:p>
          <a:p>
            <a:pPr marL="538163" lvl="2" indent="-449263">
              <a:buClr>
                <a:srgbClr val="FF6600"/>
              </a:buClr>
              <a:buSzPct val="100000"/>
              <a:buFont typeface="Arial" pitchFamily="34" charset="0"/>
              <a:buChar char="•"/>
            </a:pPr>
            <a:r>
              <a:rPr lang="en-US" dirty="0" smtClean="0"/>
              <a:t>Developing a new school statute</a:t>
            </a:r>
          </a:p>
          <a:p>
            <a:pPr marL="538163" lvl="2" indent="-449263">
              <a:buClr>
                <a:srgbClr val="FF6600"/>
              </a:buClr>
              <a:buSzPct val="90000"/>
              <a:buFont typeface="Arial" pitchFamily="34" charset="0"/>
              <a:buChar char="•"/>
            </a:pPr>
            <a:r>
              <a:rPr lang="en-US" dirty="0" smtClean="0"/>
              <a:t>Revision of vision, mission and values of school</a:t>
            </a:r>
          </a:p>
          <a:p>
            <a:pPr marL="538163" lvl="2" indent="-449263">
              <a:buClr>
                <a:srgbClr val="FF6600"/>
              </a:buClr>
              <a:buFont typeface="Arial" pitchFamily="34" charset="0"/>
              <a:buChar char="•"/>
            </a:pPr>
            <a:r>
              <a:rPr lang="en-US" dirty="0" smtClean="0"/>
              <a:t>Defining a new organizational structure</a:t>
            </a:r>
          </a:p>
          <a:p>
            <a:pPr marL="538163" lvl="2" indent="-449263">
              <a:buClr>
                <a:srgbClr val="FF6600"/>
              </a:buClr>
              <a:buFont typeface="Arial" pitchFamily="34" charset="0"/>
              <a:buChar char="•"/>
            </a:pPr>
            <a:r>
              <a:rPr lang="en-US" b="0" dirty="0" smtClean="0"/>
              <a:t>Setting up a team for </a:t>
            </a:r>
            <a:r>
              <a:rPr lang="en-US" dirty="0" smtClean="0"/>
              <a:t>quality management and naming a leader for the quality of developing documentation for the quality system</a:t>
            </a:r>
            <a:endParaRPr lang="en-US" b="0" dirty="0" smtClean="0"/>
          </a:p>
          <a:p>
            <a:pPr marL="538163" lvl="2" indent="-449263">
              <a:buClr>
                <a:srgbClr val="FF6600"/>
              </a:buClr>
              <a:buFont typeface="Arial" pitchFamily="34" charset="0"/>
              <a:buChar char="•"/>
            </a:pPr>
            <a:r>
              <a:rPr lang="en-US" b="0" dirty="0" smtClean="0"/>
              <a:t>Defining of the process, developing the process map and description of processes </a:t>
            </a:r>
          </a:p>
          <a:p>
            <a:pPr marL="538163" lvl="2" indent="-449263">
              <a:buClr>
                <a:srgbClr val="FF6600"/>
              </a:buClr>
              <a:buFont typeface="Arial" pitchFamily="34" charset="0"/>
              <a:buChar char="•"/>
            </a:pPr>
            <a:r>
              <a:rPr lang="en-US" dirty="0" smtClean="0"/>
              <a:t>Yearly self-evaluation based on the </a:t>
            </a:r>
            <a:r>
              <a:rPr lang="en-US" b="0" dirty="0" smtClean="0"/>
              <a:t>EFQM Excellence Model</a:t>
            </a:r>
          </a:p>
          <a:p>
            <a:pPr marL="538163" lvl="2" indent="-449263">
              <a:buFont typeface="Wingdings" pitchFamily="2" charset="2"/>
              <a:buChar char="§"/>
            </a:pPr>
            <a:endParaRPr lang="x-none" b="0" dirty="0"/>
          </a:p>
          <a:p>
            <a:pPr>
              <a:buNone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Organizational</a:t>
            </a:r>
            <a:r>
              <a:rPr lang="de-DE" dirty="0" smtClean="0"/>
              <a:t> </a:t>
            </a:r>
            <a:r>
              <a:rPr lang="de-DE" dirty="0" err="1" smtClean="0"/>
              <a:t>Structure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School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Becej</a:t>
            </a:r>
            <a:endParaRPr lang="en-US" dirty="0"/>
          </a:p>
        </p:txBody>
      </p:sp>
      <p:pic>
        <p:nvPicPr>
          <p:cNvPr id="4" name="Content Placeholder 3" descr="33_2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35100" y="1715287"/>
            <a:ext cx="7499350" cy="4265625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 err="1" smtClean="0"/>
              <a:t>Documentation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management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28" y="1857364"/>
            <a:ext cx="7498080" cy="4800600"/>
          </a:xfrm>
        </p:spPr>
        <p:txBody>
          <a:bodyPr/>
          <a:lstStyle/>
          <a:p>
            <a:pPr>
              <a:buClr>
                <a:srgbClr val="FF6600"/>
              </a:buClr>
            </a:pPr>
            <a:endParaRPr lang="x-none" dirty="0"/>
          </a:p>
          <a:p>
            <a:pPr>
              <a:buClr>
                <a:srgbClr val="FF6600"/>
              </a:buClr>
            </a:pPr>
            <a:r>
              <a:rPr lang="de-DE" dirty="0" smtClean="0"/>
              <a:t>Management </a:t>
            </a:r>
            <a:r>
              <a:rPr lang="de-DE" dirty="0" err="1" smtClean="0"/>
              <a:t>handbook</a:t>
            </a:r>
            <a:r>
              <a:rPr lang="de-DE" dirty="0" smtClean="0"/>
              <a:t>, </a:t>
            </a:r>
            <a:r>
              <a:rPr lang="de-DE" dirty="0" err="1" smtClean="0"/>
              <a:t>procedures</a:t>
            </a:r>
            <a:r>
              <a:rPr lang="de-DE" dirty="0" smtClean="0"/>
              <a:t>, </a:t>
            </a:r>
            <a:r>
              <a:rPr lang="de-DE" dirty="0" err="1" smtClean="0"/>
              <a:t>guidelines</a:t>
            </a:r>
            <a:r>
              <a:rPr lang="de-DE" dirty="0" smtClean="0"/>
              <a:t>, </a:t>
            </a:r>
            <a:r>
              <a:rPr lang="de-DE" dirty="0" err="1" smtClean="0"/>
              <a:t>records</a:t>
            </a:r>
            <a:r>
              <a:rPr lang="de-DE" dirty="0" smtClean="0"/>
              <a:t>, </a:t>
            </a:r>
            <a:r>
              <a:rPr lang="de-DE" dirty="0" err="1" smtClean="0"/>
              <a:t>forms</a:t>
            </a:r>
            <a:endParaRPr lang="x-none" dirty="0"/>
          </a:p>
          <a:p>
            <a:pPr>
              <a:buClr>
                <a:srgbClr val="FF6600"/>
              </a:buClr>
            </a:pPr>
            <a:r>
              <a:rPr lang="x-none" dirty="0"/>
              <a:t>QM STAR </a:t>
            </a:r>
            <a:r>
              <a:rPr lang="de-DE" dirty="0" smtClean="0"/>
              <a:t>electronic </a:t>
            </a:r>
            <a:r>
              <a:rPr lang="de-DE" dirty="0" err="1" smtClean="0"/>
              <a:t>platform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file</a:t>
            </a:r>
            <a:r>
              <a:rPr lang="de-DE" dirty="0" smtClean="0"/>
              <a:t> </a:t>
            </a:r>
            <a:r>
              <a:rPr lang="de-DE" dirty="0" err="1" smtClean="0"/>
              <a:t>management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731" y="357166"/>
            <a:ext cx="8606425" cy="2643206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708" y="3643314"/>
            <a:ext cx="8644448" cy="2875445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2994" y="1139495"/>
            <a:ext cx="8229600" cy="4432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What</a:t>
            </a:r>
            <a:r>
              <a:rPr lang="de-DE" dirty="0" smtClean="0"/>
              <a:t> was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change</a:t>
            </a:r>
            <a:r>
              <a:rPr lang="x-none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rgbClr val="FF6600"/>
              </a:buClr>
            </a:pPr>
            <a:r>
              <a:rPr lang="en-GB" sz="1600" dirty="0" smtClean="0"/>
              <a:t>New, clearly defined organizational structure has given a clear framework for division of tasks and </a:t>
            </a:r>
            <a:r>
              <a:rPr lang="en-GB" sz="1600" dirty="0" smtClean="0"/>
              <a:t>duties/responsibilities</a:t>
            </a:r>
            <a:endParaRPr lang="en-GB" sz="1600" dirty="0" smtClean="0"/>
          </a:p>
          <a:p>
            <a:pPr>
              <a:buClr>
                <a:srgbClr val="FF6600"/>
              </a:buClr>
            </a:pPr>
            <a:r>
              <a:rPr lang="en-GB" sz="1600" dirty="0" smtClean="0"/>
              <a:t>Identification of the process, developing a process map, distribution of processes to their owners, job descriptions have also helped to divide the working tasks adequately and to control them</a:t>
            </a:r>
          </a:p>
          <a:p>
            <a:pPr>
              <a:buClr>
                <a:srgbClr val="FF6600"/>
              </a:buClr>
            </a:pPr>
            <a:r>
              <a:rPr lang="en-GB" sz="1600" dirty="0" smtClean="0"/>
              <a:t>Setting up a documentation system gives a clear frame and instructions to employees </a:t>
            </a:r>
            <a:r>
              <a:rPr lang="en-GB" sz="1600" dirty="0" smtClean="0"/>
              <a:t>in performing their tasks and a more efficient control system </a:t>
            </a:r>
          </a:p>
          <a:p>
            <a:pPr>
              <a:buClr>
                <a:srgbClr val="FF6600"/>
              </a:buClr>
            </a:pPr>
            <a:r>
              <a:rPr lang="en-GB" sz="1600" dirty="0" smtClean="0"/>
              <a:t>Management by goals on all levels has enabled a clear division of tasks, measurable effects of work, both in </a:t>
            </a:r>
            <a:r>
              <a:rPr lang="en-GB" sz="1600" dirty="0" smtClean="0"/>
              <a:t>the teaching process and in other activities at school </a:t>
            </a:r>
          </a:p>
          <a:p>
            <a:pPr>
              <a:buClr>
                <a:srgbClr val="FF6600"/>
              </a:buClr>
            </a:pPr>
            <a:r>
              <a:rPr lang="en-GB" sz="1600" dirty="0" smtClean="0"/>
              <a:t>Implementation of the Document Management System (DMS) has enabled employees an access to school documentation at any moment, from any place at school and outside. Major savings </a:t>
            </a:r>
            <a:r>
              <a:rPr lang="en-GB" sz="1600" dirty="0" smtClean="0"/>
              <a:t>have been made in the costs of copying and archiving of documents, communication has been improved among the employees, and the principle has become a more clear picture of </a:t>
            </a:r>
            <a:r>
              <a:rPr lang="en-GB" sz="1600" dirty="0" smtClean="0"/>
              <a:t>the productivity of employees and a higher degree of control on the performed tasks</a:t>
            </a:r>
          </a:p>
          <a:p>
            <a:pPr>
              <a:buClr>
                <a:srgbClr val="FF6600"/>
              </a:buClr>
            </a:pPr>
            <a:r>
              <a:rPr lang="en-GB" sz="1600" dirty="0" smtClean="0"/>
              <a:t>All the above stated has helped the school to become more efficient, and our students to get a higher quality of education. </a:t>
            </a:r>
            <a:r>
              <a:rPr lang="en-GB" sz="1600" dirty="0" smtClean="0"/>
              <a:t>More over, closer and better connections have been established to our social partners</a:t>
            </a:r>
            <a:r>
              <a:rPr lang="en-GB" sz="1600" dirty="0" smtClean="0"/>
              <a:t>.</a:t>
            </a:r>
            <a:endParaRPr lang="en-GB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was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x-none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6600"/>
              </a:buClr>
            </a:pPr>
            <a:r>
              <a:rPr lang="en-US" sz="1800" dirty="0" smtClean="0"/>
              <a:t>In the external evaluation of the Ministry of Education of RS </a:t>
            </a:r>
            <a:r>
              <a:rPr lang="en-US" sz="1800" dirty="0" smtClean="0"/>
              <a:t>our school has got the highest </a:t>
            </a:r>
            <a:r>
              <a:rPr lang="en-US" sz="1800" dirty="0" smtClean="0"/>
              <a:t>grade</a:t>
            </a:r>
          </a:p>
          <a:p>
            <a:pPr>
              <a:buClr>
                <a:srgbClr val="FF6600"/>
              </a:buClr>
            </a:pPr>
            <a:r>
              <a:rPr lang="en-US" sz="1800" dirty="0" smtClean="0"/>
              <a:t>The National Reward for Business </a:t>
            </a:r>
            <a:r>
              <a:rPr lang="en-US" sz="1800" dirty="0" smtClean="0"/>
              <a:t>Excellence of Serbia – 2014 Quality Oscar awarded by </a:t>
            </a:r>
            <a:r>
              <a:rPr lang="en-US" sz="1800" smtClean="0"/>
              <a:t>the Foundation </a:t>
            </a:r>
            <a:r>
              <a:rPr lang="en-US" sz="1800" dirty="0" smtClean="0"/>
              <a:t>for the Quality Culture and Excellence </a:t>
            </a:r>
            <a:r>
              <a:rPr lang="en-US" sz="1800" dirty="0" smtClean="0"/>
              <a:t>(FQCE)</a:t>
            </a:r>
            <a:endParaRPr lang="en-US" sz="1800" dirty="0"/>
          </a:p>
        </p:txBody>
      </p:sp>
      <p:pic>
        <p:nvPicPr>
          <p:cNvPr id="4" name="Picture 2" descr="D:\Oskar\DSCN33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928934"/>
            <a:ext cx="4260840" cy="3195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235</TotalTime>
  <Words>479</Words>
  <Application>Microsoft Macintosh PowerPoint</Application>
  <PresentationFormat>On-screen Show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Quality Management in Education</vt:lpstr>
      <vt:lpstr>Preconditions for the Implementation of the Business Excellence Model in the School of Economy and Commerce of Becej</vt:lpstr>
      <vt:lpstr>Regional Project Competence Centers in Serbia- ReCeKo</vt:lpstr>
      <vt:lpstr>Organizational Structure of the School of Becej</vt:lpstr>
      <vt:lpstr>Documentation of the management system</vt:lpstr>
      <vt:lpstr>PowerPoint Presentation</vt:lpstr>
      <vt:lpstr>PowerPoint Presentation</vt:lpstr>
      <vt:lpstr>What was the use of the change?</vt:lpstr>
      <vt:lpstr>What was the use of the change?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Gordana</dc:creator>
  <cp:lastModifiedBy>Thorsten</cp:lastModifiedBy>
  <cp:revision>20</cp:revision>
  <dcterms:created xsi:type="dcterms:W3CDTF">2018-06-07T14:00:49Z</dcterms:created>
  <dcterms:modified xsi:type="dcterms:W3CDTF">2018-06-11T03:40:35Z</dcterms:modified>
</cp:coreProperties>
</file>